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2" r:id="rId5"/>
    <p:sldId id="263" r:id="rId6"/>
    <p:sldId id="264" r:id="rId7"/>
    <p:sldId id="266" r:id="rId8"/>
    <p:sldId id="270" r:id="rId9"/>
    <p:sldId id="273" r:id="rId10"/>
    <p:sldId id="274" r:id="rId11"/>
    <p:sldId id="277" r:id="rId12"/>
    <p:sldId id="281" r:id="rId13"/>
    <p:sldId id="282" r:id="rId14"/>
    <p:sldId id="295" r:id="rId15"/>
    <p:sldId id="296" r:id="rId16"/>
    <p:sldId id="288" r:id="rId17"/>
    <p:sldId id="289" r:id="rId18"/>
    <p:sldId id="290" r:id="rId19"/>
    <p:sldId id="292" r:id="rId20"/>
    <p:sldId id="293" r:id="rId21"/>
    <p:sldId id="294" r:id="rId22"/>
    <p:sldId id="287" r:id="rId23"/>
  </p:sldIdLst>
  <p:sldSz cx="9144000" cy="5143500" type="screen16x9"/>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323C"/>
    <a:srgbClr val="00A5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12" autoAdjust="0"/>
    <p:restoredTop sz="94660"/>
  </p:normalViewPr>
  <p:slideViewPr>
    <p:cSldViewPr snapToGrid="0">
      <p:cViewPr varScale="1">
        <p:scale>
          <a:sx n="138" d="100"/>
          <a:sy n="138" d="100"/>
        </p:scale>
        <p:origin x="99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BBF36D-9DB8-4F83-BB63-AB6351D14AE8}"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it-IT"/>
        </a:p>
      </dgm:t>
    </dgm:pt>
    <dgm:pt modelId="{B6D284D2-89DB-4A2C-9C00-1511E02423C4}">
      <dgm:prSet phldrT="[Testo]" custT="1"/>
      <dgm:spPr>
        <a:solidFill>
          <a:srgbClr val="00A5D0"/>
        </a:solidFill>
      </dgm:spPr>
      <dgm:t>
        <a:bodyPr/>
        <a:lstStyle/>
        <a:p>
          <a:r>
            <a:rPr lang="it-IT" sz="3200" b="1" dirty="0">
              <a:latin typeface="Lato Light"/>
            </a:rPr>
            <a:t>GNC</a:t>
          </a:r>
        </a:p>
      </dgm:t>
    </dgm:pt>
    <dgm:pt modelId="{C1E966AD-4B8B-42F4-9E15-EA04C04312C0}" type="parTrans" cxnId="{29DED358-00A9-48F2-9175-F90F42863283}">
      <dgm:prSet/>
      <dgm:spPr/>
      <dgm:t>
        <a:bodyPr/>
        <a:lstStyle/>
        <a:p>
          <a:endParaRPr lang="it-IT" sz="1200">
            <a:latin typeface="Lato Light"/>
          </a:endParaRPr>
        </a:p>
      </dgm:t>
    </dgm:pt>
    <dgm:pt modelId="{06AD9DFB-6340-42D6-8732-22E0FC9C60BF}" type="sibTrans" cxnId="{29DED358-00A9-48F2-9175-F90F42863283}">
      <dgm:prSet/>
      <dgm:spPr/>
      <dgm:t>
        <a:bodyPr/>
        <a:lstStyle/>
        <a:p>
          <a:endParaRPr lang="it-IT" sz="1200">
            <a:latin typeface="Lato Light"/>
          </a:endParaRPr>
        </a:p>
      </dgm:t>
    </dgm:pt>
    <dgm:pt modelId="{4592F802-74C3-495C-A24E-DAFD3F0EC1C3}">
      <dgm:prSet phldrT="[Testo]" custT="1"/>
      <dgm:spPr>
        <a:solidFill>
          <a:srgbClr val="00A5D0"/>
        </a:solidFill>
      </dgm:spPr>
      <dgm:t>
        <a:bodyPr/>
        <a:lstStyle/>
        <a:p>
          <a:pPr>
            <a:lnSpc>
              <a:spcPct val="90000"/>
            </a:lnSpc>
            <a:spcAft>
              <a:spcPct val="35000"/>
            </a:spcAft>
          </a:pPr>
          <a:endParaRPr lang="it-IT" sz="600" b="0" dirty="0">
            <a:latin typeface="Lato Light"/>
          </a:endParaRPr>
        </a:p>
      </dgm:t>
    </dgm:pt>
    <dgm:pt modelId="{8CB44E90-F71C-4ED3-B778-D9E3D5EC4AD2}" type="sibTrans" cxnId="{6453489F-9131-490A-A81A-54E6D65ADF15}">
      <dgm:prSet/>
      <dgm:spPr/>
      <dgm:t>
        <a:bodyPr/>
        <a:lstStyle/>
        <a:p>
          <a:endParaRPr lang="it-IT" sz="1200">
            <a:latin typeface="Lato Light"/>
          </a:endParaRPr>
        </a:p>
      </dgm:t>
    </dgm:pt>
    <dgm:pt modelId="{0F2CB062-2E74-40AD-B293-29922F2DAF05}" type="parTrans" cxnId="{6453489F-9131-490A-A81A-54E6D65ADF15}">
      <dgm:prSet custT="1"/>
      <dgm:spPr>
        <a:solidFill>
          <a:srgbClr val="00A5D0"/>
        </a:solidFill>
        <a:ln>
          <a:solidFill>
            <a:srgbClr val="00A5D0"/>
          </a:solidFill>
        </a:ln>
      </dgm:spPr>
      <dgm:t>
        <a:bodyPr/>
        <a:lstStyle/>
        <a:p>
          <a:endParaRPr lang="it-IT" sz="1200">
            <a:latin typeface="Lato Light"/>
          </a:endParaRPr>
        </a:p>
      </dgm:t>
    </dgm:pt>
    <dgm:pt modelId="{E10102E6-804C-4DA1-BC57-2C30FF6FE82B}">
      <dgm:prSet phldrT="[Testo]" custT="1"/>
      <dgm:spPr>
        <a:solidFill>
          <a:srgbClr val="00A5D0"/>
        </a:solidFill>
      </dgm:spPr>
      <dgm:t>
        <a:bodyPr/>
        <a:lstStyle/>
        <a:p>
          <a:pPr>
            <a:lnSpc>
              <a:spcPct val="90000"/>
            </a:lnSpc>
            <a:spcAft>
              <a:spcPct val="35000"/>
            </a:spcAft>
          </a:pPr>
          <a:endParaRPr lang="it-IT" sz="600" dirty="0">
            <a:latin typeface="Lato Light"/>
          </a:endParaRPr>
        </a:p>
      </dgm:t>
    </dgm:pt>
    <dgm:pt modelId="{6F295AA3-F810-45D8-A903-942D32AE0B09}" type="sibTrans" cxnId="{67A16826-D0FC-4842-BA26-CAF259BF01A8}">
      <dgm:prSet/>
      <dgm:spPr/>
      <dgm:t>
        <a:bodyPr/>
        <a:lstStyle/>
        <a:p>
          <a:endParaRPr lang="it-IT" sz="1200">
            <a:latin typeface="Lato Light"/>
          </a:endParaRPr>
        </a:p>
      </dgm:t>
    </dgm:pt>
    <dgm:pt modelId="{1AFBED0D-0396-4F2E-A03F-8C0F6CCF017F}" type="parTrans" cxnId="{67A16826-D0FC-4842-BA26-CAF259BF01A8}">
      <dgm:prSet custT="1"/>
      <dgm:spPr>
        <a:solidFill>
          <a:srgbClr val="00A5D0"/>
        </a:solidFill>
        <a:ln>
          <a:solidFill>
            <a:srgbClr val="00A5D0"/>
          </a:solidFill>
        </a:ln>
      </dgm:spPr>
      <dgm:t>
        <a:bodyPr/>
        <a:lstStyle/>
        <a:p>
          <a:endParaRPr lang="it-IT" sz="1200" dirty="0">
            <a:latin typeface="Lato Light"/>
          </a:endParaRPr>
        </a:p>
      </dgm:t>
    </dgm:pt>
    <dgm:pt modelId="{E8358920-D3ED-451B-95D6-A7F94C4A9835}">
      <dgm:prSet phldrT="[Testo]" custT="1"/>
      <dgm:spPr>
        <a:solidFill>
          <a:srgbClr val="00A5D0"/>
        </a:solidFill>
      </dgm:spPr>
      <dgm:t>
        <a:bodyPr/>
        <a:lstStyle/>
        <a:p>
          <a:pPr>
            <a:lnSpc>
              <a:spcPct val="90000"/>
            </a:lnSpc>
            <a:spcAft>
              <a:spcPct val="35000"/>
            </a:spcAft>
          </a:pPr>
          <a:endParaRPr lang="it-IT" sz="600" dirty="0">
            <a:latin typeface="Lato Light"/>
          </a:endParaRPr>
        </a:p>
      </dgm:t>
    </dgm:pt>
    <dgm:pt modelId="{A8A9A07B-4589-4041-8E75-9B293851EA66}" type="sibTrans" cxnId="{F1444895-2DC4-4BB7-8E28-264604DDE40D}">
      <dgm:prSet/>
      <dgm:spPr/>
      <dgm:t>
        <a:bodyPr/>
        <a:lstStyle/>
        <a:p>
          <a:endParaRPr lang="it-IT" sz="1200">
            <a:latin typeface="Lato Light"/>
          </a:endParaRPr>
        </a:p>
      </dgm:t>
    </dgm:pt>
    <dgm:pt modelId="{A914BD95-A1CF-49A1-8022-77D3379F4D93}" type="parTrans" cxnId="{F1444895-2DC4-4BB7-8E28-264604DDE40D}">
      <dgm:prSet custT="1"/>
      <dgm:spPr>
        <a:solidFill>
          <a:srgbClr val="00A5D0"/>
        </a:solidFill>
        <a:ln>
          <a:solidFill>
            <a:srgbClr val="00A5D0"/>
          </a:solidFill>
        </a:ln>
      </dgm:spPr>
      <dgm:t>
        <a:bodyPr/>
        <a:lstStyle/>
        <a:p>
          <a:endParaRPr lang="it-IT" sz="1200">
            <a:latin typeface="Lato Light"/>
          </a:endParaRPr>
        </a:p>
      </dgm:t>
    </dgm:pt>
    <dgm:pt modelId="{9682C6FA-4F7F-4EC3-B5A8-AECA2BE07FBE}">
      <dgm:prSet phldrT="[Testo]" custT="1"/>
      <dgm:spPr>
        <a:solidFill>
          <a:srgbClr val="00A5D0"/>
        </a:solidFill>
      </dgm:spPr>
      <dgm:t>
        <a:bodyPr/>
        <a:lstStyle/>
        <a:p>
          <a:pPr>
            <a:lnSpc>
              <a:spcPct val="90000"/>
            </a:lnSpc>
            <a:spcAft>
              <a:spcPct val="35000"/>
            </a:spcAft>
          </a:pPr>
          <a:endParaRPr lang="it-IT" sz="1000" b="1" dirty="0">
            <a:latin typeface="Lato Light"/>
          </a:endParaRPr>
        </a:p>
        <a:p>
          <a:pPr>
            <a:lnSpc>
              <a:spcPct val="90000"/>
            </a:lnSpc>
            <a:spcAft>
              <a:spcPct val="35000"/>
            </a:spcAft>
          </a:pPr>
          <a:endParaRPr lang="it-IT" sz="1000" b="1" dirty="0">
            <a:latin typeface="Lato Light"/>
          </a:endParaRPr>
        </a:p>
        <a:p>
          <a:pPr>
            <a:lnSpc>
              <a:spcPct val="90000"/>
            </a:lnSpc>
            <a:spcAft>
              <a:spcPct val="35000"/>
            </a:spcAft>
          </a:pPr>
          <a:endParaRPr lang="it-IT" sz="1000" b="1" dirty="0">
            <a:latin typeface="Lato Light"/>
          </a:endParaRPr>
        </a:p>
      </dgm:t>
    </dgm:pt>
    <dgm:pt modelId="{BDC73A75-F8AB-4D82-9817-528EAA8FBA77}" type="sibTrans" cxnId="{1212087E-6B08-4DF1-AE97-96716BCF5D7B}">
      <dgm:prSet/>
      <dgm:spPr/>
      <dgm:t>
        <a:bodyPr/>
        <a:lstStyle/>
        <a:p>
          <a:endParaRPr lang="it-IT" sz="1200">
            <a:latin typeface="Lato Light"/>
          </a:endParaRPr>
        </a:p>
      </dgm:t>
    </dgm:pt>
    <dgm:pt modelId="{D4E1941F-F343-41C1-B948-E2CC35BC1C5B}" type="parTrans" cxnId="{1212087E-6B08-4DF1-AE97-96716BCF5D7B}">
      <dgm:prSet custT="1"/>
      <dgm:spPr>
        <a:solidFill>
          <a:srgbClr val="00A5D0"/>
        </a:solidFill>
        <a:ln>
          <a:solidFill>
            <a:srgbClr val="00A5D0"/>
          </a:solidFill>
        </a:ln>
      </dgm:spPr>
      <dgm:t>
        <a:bodyPr/>
        <a:lstStyle/>
        <a:p>
          <a:endParaRPr lang="it-IT" sz="1200">
            <a:latin typeface="Lato Light"/>
          </a:endParaRPr>
        </a:p>
      </dgm:t>
    </dgm:pt>
    <dgm:pt modelId="{4B50D720-5448-4131-99DD-FBBF403311DB}" type="pres">
      <dgm:prSet presAssocID="{0ABBF36D-9DB8-4F83-BB63-AB6351D14AE8}" presName="Name0" presStyleCnt="0">
        <dgm:presLayoutVars>
          <dgm:chMax val="1"/>
          <dgm:dir/>
          <dgm:animLvl val="ctr"/>
          <dgm:resizeHandles val="exact"/>
        </dgm:presLayoutVars>
      </dgm:prSet>
      <dgm:spPr/>
    </dgm:pt>
    <dgm:pt modelId="{4A32DB04-596E-45D5-BE57-921A29257430}" type="pres">
      <dgm:prSet presAssocID="{B6D284D2-89DB-4A2C-9C00-1511E02423C4}" presName="centerShape" presStyleLbl="node0" presStyleIdx="0" presStyleCnt="1" custScaleX="153448" custScaleY="153447" custLinFactNeighborX="644" custLinFactNeighborY="-5513"/>
      <dgm:spPr/>
    </dgm:pt>
    <dgm:pt modelId="{E4309EE0-EAFD-4BC8-A212-3F8ED1FF62E5}" type="pres">
      <dgm:prSet presAssocID="{D4E1941F-F343-41C1-B948-E2CC35BC1C5B}" presName="parTrans" presStyleLbl="sibTrans2D1" presStyleIdx="0" presStyleCnt="4" custScaleX="164629"/>
      <dgm:spPr/>
    </dgm:pt>
    <dgm:pt modelId="{22E5F852-BEFC-4DF3-BECD-53B216204991}" type="pres">
      <dgm:prSet presAssocID="{D4E1941F-F343-41C1-B948-E2CC35BC1C5B}" presName="connectorText" presStyleLbl="sibTrans2D1" presStyleIdx="0" presStyleCnt="4"/>
      <dgm:spPr/>
    </dgm:pt>
    <dgm:pt modelId="{75F7DBC7-3CE7-4297-AA79-04A97308DF69}" type="pres">
      <dgm:prSet presAssocID="{9682C6FA-4F7F-4EC3-B5A8-AECA2BE07FBE}" presName="node" presStyleLbl="node1" presStyleIdx="0" presStyleCnt="4" custScaleX="124946" custScaleY="126278" custRadScaleRad="140207" custRadScaleInc="118540">
        <dgm:presLayoutVars>
          <dgm:bulletEnabled val="1"/>
        </dgm:presLayoutVars>
      </dgm:prSet>
      <dgm:spPr/>
    </dgm:pt>
    <dgm:pt modelId="{DC9693E6-3AA3-486E-BFDB-CC6D67B0FAEC}" type="pres">
      <dgm:prSet presAssocID="{A914BD95-A1CF-49A1-8022-77D3379F4D93}" presName="parTrans" presStyleLbl="sibTrans2D1" presStyleIdx="1" presStyleCnt="4" custScaleX="152392" custLinFactNeighborX="-8763"/>
      <dgm:spPr/>
    </dgm:pt>
    <dgm:pt modelId="{8AB5E71B-7B70-4AFE-82CA-63F4D58CB4E6}" type="pres">
      <dgm:prSet presAssocID="{A914BD95-A1CF-49A1-8022-77D3379F4D93}" presName="connectorText" presStyleLbl="sibTrans2D1" presStyleIdx="1" presStyleCnt="4"/>
      <dgm:spPr/>
    </dgm:pt>
    <dgm:pt modelId="{0E100E70-E192-41A2-B447-52D6D610EDEB}" type="pres">
      <dgm:prSet presAssocID="{E8358920-D3ED-451B-95D6-A7F94C4A9835}" presName="node" presStyleLbl="node1" presStyleIdx="1" presStyleCnt="4" custScaleX="124475" custScaleY="124474" custRadScaleRad="136233" custRadScaleInc="-321637">
        <dgm:presLayoutVars>
          <dgm:bulletEnabled val="1"/>
        </dgm:presLayoutVars>
      </dgm:prSet>
      <dgm:spPr/>
    </dgm:pt>
    <dgm:pt modelId="{1DEE16ED-739B-4159-934B-4B1910C1CA62}" type="pres">
      <dgm:prSet presAssocID="{1AFBED0D-0396-4F2E-A03F-8C0F6CCF017F}" presName="parTrans" presStyleLbl="sibTrans2D1" presStyleIdx="2" presStyleCnt="4" custScaleX="156113"/>
      <dgm:spPr/>
    </dgm:pt>
    <dgm:pt modelId="{8F72B9C6-1211-481C-8CF3-10716EC86110}" type="pres">
      <dgm:prSet presAssocID="{1AFBED0D-0396-4F2E-A03F-8C0F6CCF017F}" presName="connectorText" presStyleLbl="sibTrans2D1" presStyleIdx="2" presStyleCnt="4"/>
      <dgm:spPr/>
    </dgm:pt>
    <dgm:pt modelId="{FFC75D9F-ED11-497A-B651-CA1F69F1E2F5}" type="pres">
      <dgm:prSet presAssocID="{E10102E6-804C-4DA1-BC57-2C30FF6FE82B}" presName="node" presStyleLbl="node1" presStyleIdx="2" presStyleCnt="4" custScaleX="122178" custScaleY="122177" custRadScaleRad="127422" custRadScaleInc="-150895">
        <dgm:presLayoutVars>
          <dgm:bulletEnabled val="1"/>
        </dgm:presLayoutVars>
      </dgm:prSet>
      <dgm:spPr/>
    </dgm:pt>
    <dgm:pt modelId="{205124B3-EE50-4269-8D1B-38405266C84E}" type="pres">
      <dgm:prSet presAssocID="{0F2CB062-2E74-40AD-B293-29922F2DAF05}" presName="parTrans" presStyleLbl="sibTrans2D1" presStyleIdx="3" presStyleCnt="4" custScaleX="157699" custScaleY="112254" custLinFactNeighborX="-3308" custLinFactNeighborY="4378"/>
      <dgm:spPr/>
    </dgm:pt>
    <dgm:pt modelId="{B723312B-9B3A-4AFD-94B8-0D6169F1D090}" type="pres">
      <dgm:prSet presAssocID="{0F2CB062-2E74-40AD-B293-29922F2DAF05}" presName="connectorText" presStyleLbl="sibTrans2D1" presStyleIdx="3" presStyleCnt="4"/>
      <dgm:spPr/>
    </dgm:pt>
    <dgm:pt modelId="{1622E0C8-7DAE-4430-9572-6030D844BF6C}" type="pres">
      <dgm:prSet presAssocID="{4592F802-74C3-495C-A24E-DAFD3F0EC1C3}" presName="node" presStyleLbl="node1" presStyleIdx="3" presStyleCnt="4" custScaleX="124074" custScaleY="124074" custRadScaleRad="122823" custRadScaleInc="-51692">
        <dgm:presLayoutVars>
          <dgm:bulletEnabled val="1"/>
        </dgm:presLayoutVars>
      </dgm:prSet>
      <dgm:spPr/>
    </dgm:pt>
  </dgm:ptLst>
  <dgm:cxnLst>
    <dgm:cxn modelId="{F95D580D-A956-4FAE-9658-08D1D43F69CC}" type="presOf" srcId="{E10102E6-804C-4DA1-BC57-2C30FF6FE82B}" destId="{FFC75D9F-ED11-497A-B651-CA1F69F1E2F5}" srcOrd="0" destOrd="0" presId="urn:microsoft.com/office/officeart/2005/8/layout/radial5"/>
    <dgm:cxn modelId="{D0BA5718-D9FC-4EF6-8EE1-7164E1F06098}" type="presOf" srcId="{1AFBED0D-0396-4F2E-A03F-8C0F6CCF017F}" destId="{1DEE16ED-739B-4159-934B-4B1910C1CA62}" srcOrd="0" destOrd="0" presId="urn:microsoft.com/office/officeart/2005/8/layout/radial5"/>
    <dgm:cxn modelId="{AFEA0120-FCB3-4E2F-A731-AFB42C1B731B}" type="presOf" srcId="{A914BD95-A1CF-49A1-8022-77D3379F4D93}" destId="{DC9693E6-3AA3-486E-BFDB-CC6D67B0FAEC}" srcOrd="0" destOrd="0" presId="urn:microsoft.com/office/officeart/2005/8/layout/radial5"/>
    <dgm:cxn modelId="{6CBD2A25-6FF2-4CA2-A869-D91813F1CE32}" type="presOf" srcId="{4592F802-74C3-495C-A24E-DAFD3F0EC1C3}" destId="{1622E0C8-7DAE-4430-9572-6030D844BF6C}" srcOrd="0" destOrd="0" presId="urn:microsoft.com/office/officeart/2005/8/layout/radial5"/>
    <dgm:cxn modelId="{67A16826-D0FC-4842-BA26-CAF259BF01A8}" srcId="{B6D284D2-89DB-4A2C-9C00-1511E02423C4}" destId="{E10102E6-804C-4DA1-BC57-2C30FF6FE82B}" srcOrd="2" destOrd="0" parTransId="{1AFBED0D-0396-4F2E-A03F-8C0F6CCF017F}" sibTransId="{6F295AA3-F810-45D8-A903-942D32AE0B09}"/>
    <dgm:cxn modelId="{750F863A-DA05-4874-B28E-47611367DE91}" type="presOf" srcId="{1AFBED0D-0396-4F2E-A03F-8C0F6CCF017F}" destId="{8F72B9C6-1211-481C-8CF3-10716EC86110}" srcOrd="1" destOrd="0" presId="urn:microsoft.com/office/officeart/2005/8/layout/radial5"/>
    <dgm:cxn modelId="{05AE5569-ADC5-4ECD-984F-163627D333D6}" type="presOf" srcId="{0F2CB062-2E74-40AD-B293-29922F2DAF05}" destId="{205124B3-EE50-4269-8D1B-38405266C84E}" srcOrd="0" destOrd="0" presId="urn:microsoft.com/office/officeart/2005/8/layout/radial5"/>
    <dgm:cxn modelId="{29DED358-00A9-48F2-9175-F90F42863283}" srcId="{0ABBF36D-9DB8-4F83-BB63-AB6351D14AE8}" destId="{B6D284D2-89DB-4A2C-9C00-1511E02423C4}" srcOrd="0" destOrd="0" parTransId="{C1E966AD-4B8B-42F4-9E15-EA04C04312C0}" sibTransId="{06AD9DFB-6340-42D6-8732-22E0FC9C60BF}"/>
    <dgm:cxn modelId="{1212087E-6B08-4DF1-AE97-96716BCF5D7B}" srcId="{B6D284D2-89DB-4A2C-9C00-1511E02423C4}" destId="{9682C6FA-4F7F-4EC3-B5A8-AECA2BE07FBE}" srcOrd="0" destOrd="0" parTransId="{D4E1941F-F343-41C1-B948-E2CC35BC1C5B}" sibTransId="{BDC73A75-F8AB-4D82-9817-528EAA8FBA77}"/>
    <dgm:cxn modelId="{151F4584-1B64-411C-A76F-59767645F14F}" type="presOf" srcId="{D4E1941F-F343-41C1-B948-E2CC35BC1C5B}" destId="{E4309EE0-EAFD-4BC8-A212-3F8ED1FF62E5}" srcOrd="0" destOrd="0" presId="urn:microsoft.com/office/officeart/2005/8/layout/radial5"/>
    <dgm:cxn modelId="{F1444895-2DC4-4BB7-8E28-264604DDE40D}" srcId="{B6D284D2-89DB-4A2C-9C00-1511E02423C4}" destId="{E8358920-D3ED-451B-95D6-A7F94C4A9835}" srcOrd="1" destOrd="0" parTransId="{A914BD95-A1CF-49A1-8022-77D3379F4D93}" sibTransId="{A8A9A07B-4589-4041-8E75-9B293851EA66}"/>
    <dgm:cxn modelId="{6511EC9B-889F-440C-9261-D39E5CFE7754}" type="presOf" srcId="{D4E1941F-F343-41C1-B948-E2CC35BC1C5B}" destId="{22E5F852-BEFC-4DF3-BECD-53B216204991}" srcOrd="1" destOrd="0" presId="urn:microsoft.com/office/officeart/2005/8/layout/radial5"/>
    <dgm:cxn modelId="{6453489F-9131-490A-A81A-54E6D65ADF15}" srcId="{B6D284D2-89DB-4A2C-9C00-1511E02423C4}" destId="{4592F802-74C3-495C-A24E-DAFD3F0EC1C3}" srcOrd="3" destOrd="0" parTransId="{0F2CB062-2E74-40AD-B293-29922F2DAF05}" sibTransId="{8CB44E90-F71C-4ED3-B778-D9E3D5EC4AD2}"/>
    <dgm:cxn modelId="{88DCDCA0-8E8E-462D-910B-2E234131BB5C}" type="presOf" srcId="{0ABBF36D-9DB8-4F83-BB63-AB6351D14AE8}" destId="{4B50D720-5448-4131-99DD-FBBF403311DB}" srcOrd="0" destOrd="0" presId="urn:microsoft.com/office/officeart/2005/8/layout/radial5"/>
    <dgm:cxn modelId="{C6C6D8A2-FA37-4E54-A1D5-48A995B6EE83}" type="presOf" srcId="{A914BD95-A1CF-49A1-8022-77D3379F4D93}" destId="{8AB5E71B-7B70-4AFE-82CA-63F4D58CB4E6}" srcOrd="1" destOrd="0" presId="urn:microsoft.com/office/officeart/2005/8/layout/radial5"/>
    <dgm:cxn modelId="{A01B6EB0-E794-4E89-8A07-55B0215702A3}" type="presOf" srcId="{E8358920-D3ED-451B-95D6-A7F94C4A9835}" destId="{0E100E70-E192-41A2-B447-52D6D610EDEB}" srcOrd="0" destOrd="0" presId="urn:microsoft.com/office/officeart/2005/8/layout/radial5"/>
    <dgm:cxn modelId="{9FBE3ACB-D68B-4CBA-A5D4-0EA84ECE63D9}" type="presOf" srcId="{9682C6FA-4F7F-4EC3-B5A8-AECA2BE07FBE}" destId="{75F7DBC7-3CE7-4297-AA79-04A97308DF69}" srcOrd="0" destOrd="0" presId="urn:microsoft.com/office/officeart/2005/8/layout/radial5"/>
    <dgm:cxn modelId="{AB36DCEC-A43A-4AD1-A297-1648C80362BA}" type="presOf" srcId="{0F2CB062-2E74-40AD-B293-29922F2DAF05}" destId="{B723312B-9B3A-4AFD-94B8-0D6169F1D090}" srcOrd="1" destOrd="0" presId="urn:microsoft.com/office/officeart/2005/8/layout/radial5"/>
    <dgm:cxn modelId="{1FA7D8F1-ACF1-4A44-B378-12384B143F44}" type="presOf" srcId="{B6D284D2-89DB-4A2C-9C00-1511E02423C4}" destId="{4A32DB04-596E-45D5-BE57-921A29257430}" srcOrd="0" destOrd="0" presId="urn:microsoft.com/office/officeart/2005/8/layout/radial5"/>
    <dgm:cxn modelId="{F6F7988C-78DC-49E1-A4E3-18E96B613109}" type="presParOf" srcId="{4B50D720-5448-4131-99DD-FBBF403311DB}" destId="{4A32DB04-596E-45D5-BE57-921A29257430}" srcOrd="0" destOrd="0" presId="urn:microsoft.com/office/officeart/2005/8/layout/radial5"/>
    <dgm:cxn modelId="{055E1A81-7B86-403C-B797-1123DBA017D8}" type="presParOf" srcId="{4B50D720-5448-4131-99DD-FBBF403311DB}" destId="{E4309EE0-EAFD-4BC8-A212-3F8ED1FF62E5}" srcOrd="1" destOrd="0" presId="urn:microsoft.com/office/officeart/2005/8/layout/radial5"/>
    <dgm:cxn modelId="{984A167A-6CB0-43DC-8C14-BFD6A31C9CB8}" type="presParOf" srcId="{E4309EE0-EAFD-4BC8-A212-3F8ED1FF62E5}" destId="{22E5F852-BEFC-4DF3-BECD-53B216204991}" srcOrd="0" destOrd="0" presId="urn:microsoft.com/office/officeart/2005/8/layout/radial5"/>
    <dgm:cxn modelId="{7C2FF5F1-486D-478D-9710-8F4B61F697AC}" type="presParOf" srcId="{4B50D720-5448-4131-99DD-FBBF403311DB}" destId="{75F7DBC7-3CE7-4297-AA79-04A97308DF69}" srcOrd="2" destOrd="0" presId="urn:microsoft.com/office/officeart/2005/8/layout/radial5"/>
    <dgm:cxn modelId="{F1B77883-B3B8-448B-8652-B79E2DC5EE1A}" type="presParOf" srcId="{4B50D720-5448-4131-99DD-FBBF403311DB}" destId="{DC9693E6-3AA3-486E-BFDB-CC6D67B0FAEC}" srcOrd="3" destOrd="0" presId="urn:microsoft.com/office/officeart/2005/8/layout/radial5"/>
    <dgm:cxn modelId="{F21E4EC2-1C48-4B66-AAFD-167A28377AC4}" type="presParOf" srcId="{DC9693E6-3AA3-486E-BFDB-CC6D67B0FAEC}" destId="{8AB5E71B-7B70-4AFE-82CA-63F4D58CB4E6}" srcOrd="0" destOrd="0" presId="urn:microsoft.com/office/officeart/2005/8/layout/radial5"/>
    <dgm:cxn modelId="{C0C6C58F-CD45-4B34-B5B7-3BBD0CC131CC}" type="presParOf" srcId="{4B50D720-5448-4131-99DD-FBBF403311DB}" destId="{0E100E70-E192-41A2-B447-52D6D610EDEB}" srcOrd="4" destOrd="0" presId="urn:microsoft.com/office/officeart/2005/8/layout/radial5"/>
    <dgm:cxn modelId="{A6B90DB6-6F3F-4D8F-AA10-ADE5130FC754}" type="presParOf" srcId="{4B50D720-5448-4131-99DD-FBBF403311DB}" destId="{1DEE16ED-739B-4159-934B-4B1910C1CA62}" srcOrd="5" destOrd="0" presId="urn:microsoft.com/office/officeart/2005/8/layout/radial5"/>
    <dgm:cxn modelId="{06664B0F-7F64-4A84-9A4B-DDAC0FE82ADE}" type="presParOf" srcId="{1DEE16ED-739B-4159-934B-4B1910C1CA62}" destId="{8F72B9C6-1211-481C-8CF3-10716EC86110}" srcOrd="0" destOrd="0" presId="urn:microsoft.com/office/officeart/2005/8/layout/radial5"/>
    <dgm:cxn modelId="{255A0140-B09F-488F-B4E2-68EE155AD115}" type="presParOf" srcId="{4B50D720-5448-4131-99DD-FBBF403311DB}" destId="{FFC75D9F-ED11-497A-B651-CA1F69F1E2F5}" srcOrd="6" destOrd="0" presId="urn:microsoft.com/office/officeart/2005/8/layout/radial5"/>
    <dgm:cxn modelId="{71886FBA-E7B2-4511-9C5B-1C170D7E5208}" type="presParOf" srcId="{4B50D720-5448-4131-99DD-FBBF403311DB}" destId="{205124B3-EE50-4269-8D1B-38405266C84E}" srcOrd="7" destOrd="0" presId="urn:microsoft.com/office/officeart/2005/8/layout/radial5"/>
    <dgm:cxn modelId="{EA414057-21F9-442F-91AA-6A8A07065555}" type="presParOf" srcId="{205124B3-EE50-4269-8D1B-38405266C84E}" destId="{B723312B-9B3A-4AFD-94B8-0D6169F1D090}" srcOrd="0" destOrd="0" presId="urn:microsoft.com/office/officeart/2005/8/layout/radial5"/>
    <dgm:cxn modelId="{3FE80C32-CD73-4190-BDCD-FB4F61BF9625}" type="presParOf" srcId="{4B50D720-5448-4131-99DD-FBBF403311DB}" destId="{1622E0C8-7DAE-4430-9572-6030D844BF6C}"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32DB04-596E-45D5-BE57-921A29257430}">
      <dsp:nvSpPr>
        <dsp:cNvPr id="0" name=""/>
        <dsp:cNvSpPr/>
      </dsp:nvSpPr>
      <dsp:spPr>
        <a:xfrm>
          <a:off x="2854637" y="984572"/>
          <a:ext cx="1523837" cy="1523828"/>
        </a:xfrm>
        <a:prstGeom prst="ellipse">
          <a:avLst/>
        </a:prstGeom>
        <a:solidFill>
          <a:srgbClr val="00A5D0"/>
        </a:solidFill>
        <a:ln w="25400" cap="flat" cmpd="sng" algn="ctr">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it-IT" sz="3200" b="1" kern="1200" dirty="0">
              <a:latin typeface="Lato Light"/>
            </a:rPr>
            <a:t>GNC</a:t>
          </a:r>
        </a:p>
      </dsp:txBody>
      <dsp:txXfrm>
        <a:off x="3077798" y="1207731"/>
        <a:ext cx="1077515" cy="1077510"/>
      </dsp:txXfrm>
    </dsp:sp>
    <dsp:sp modelId="{E4309EE0-EAFD-4BC8-A212-3F8ED1FF62E5}">
      <dsp:nvSpPr>
        <dsp:cNvPr id="0" name=""/>
        <dsp:cNvSpPr/>
      </dsp:nvSpPr>
      <dsp:spPr>
        <a:xfrm rot="19609721">
          <a:off x="4240278" y="1037911"/>
          <a:ext cx="404018" cy="337642"/>
        </a:xfrm>
        <a:prstGeom prst="rightArrow">
          <a:avLst>
            <a:gd name="adj1" fmla="val 60000"/>
            <a:gd name="adj2" fmla="val 50000"/>
          </a:avLst>
        </a:prstGeom>
        <a:solidFill>
          <a:srgbClr val="00A5D0"/>
        </a:solidFill>
        <a:ln>
          <a:solidFill>
            <a:srgbClr val="00A5D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latin typeface="Lato Light"/>
          </a:endParaRPr>
        </a:p>
      </dsp:txBody>
      <dsp:txXfrm>
        <a:off x="4248531" y="1133150"/>
        <a:ext cx="302725" cy="202586"/>
      </dsp:txXfrm>
    </dsp:sp>
    <dsp:sp modelId="{75F7DBC7-3CE7-4297-AA79-04A97308DF69}">
      <dsp:nvSpPr>
        <dsp:cNvPr id="0" name=""/>
        <dsp:cNvSpPr/>
      </dsp:nvSpPr>
      <dsp:spPr>
        <a:xfrm>
          <a:off x="4542431" y="108728"/>
          <a:ext cx="1240794" cy="1254022"/>
        </a:xfrm>
        <a:prstGeom prst="ellipse">
          <a:avLst/>
        </a:prstGeom>
        <a:solidFill>
          <a:srgbClr val="00A5D0"/>
        </a:solidFill>
        <a:ln w="25400" cap="flat" cmpd="sng" algn="ctr">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endParaRPr lang="it-IT" sz="1000" b="1" kern="1200" dirty="0">
            <a:latin typeface="Lato Light"/>
          </a:endParaRPr>
        </a:p>
        <a:p>
          <a:pPr marL="0" lvl="0" indent="0" algn="ctr" defTabSz="444500">
            <a:lnSpc>
              <a:spcPct val="90000"/>
            </a:lnSpc>
            <a:spcBef>
              <a:spcPct val="0"/>
            </a:spcBef>
            <a:spcAft>
              <a:spcPct val="35000"/>
            </a:spcAft>
            <a:buNone/>
          </a:pPr>
          <a:endParaRPr lang="it-IT" sz="1000" b="1" kern="1200" dirty="0">
            <a:latin typeface="Lato Light"/>
          </a:endParaRPr>
        </a:p>
        <a:p>
          <a:pPr marL="0" lvl="0" indent="0" algn="ctr" defTabSz="444500">
            <a:lnSpc>
              <a:spcPct val="90000"/>
            </a:lnSpc>
            <a:spcBef>
              <a:spcPct val="0"/>
            </a:spcBef>
            <a:spcAft>
              <a:spcPct val="35000"/>
            </a:spcAft>
            <a:buNone/>
          </a:pPr>
          <a:endParaRPr lang="it-IT" sz="1000" b="1" kern="1200" dirty="0">
            <a:latin typeface="Lato Light"/>
          </a:endParaRPr>
        </a:p>
      </dsp:txBody>
      <dsp:txXfrm>
        <a:off x="4724141" y="292375"/>
        <a:ext cx="877374" cy="886728"/>
      </dsp:txXfrm>
    </dsp:sp>
    <dsp:sp modelId="{DC9693E6-3AA3-486E-BFDB-CC6D67B0FAEC}">
      <dsp:nvSpPr>
        <dsp:cNvPr id="0" name=""/>
        <dsp:cNvSpPr/>
      </dsp:nvSpPr>
      <dsp:spPr>
        <a:xfrm rot="12660345">
          <a:off x="2577529" y="1073829"/>
          <a:ext cx="359988" cy="337642"/>
        </a:xfrm>
        <a:prstGeom prst="rightArrow">
          <a:avLst>
            <a:gd name="adj1" fmla="val 60000"/>
            <a:gd name="adj2" fmla="val 50000"/>
          </a:avLst>
        </a:prstGeom>
        <a:solidFill>
          <a:srgbClr val="00A5D0"/>
        </a:solidFill>
        <a:ln>
          <a:solidFill>
            <a:srgbClr val="00A5D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latin typeface="Lato Light"/>
          </a:endParaRPr>
        </a:p>
      </dsp:txBody>
      <dsp:txXfrm rot="10800000">
        <a:off x="2671585" y="1167446"/>
        <a:ext cx="258695" cy="202586"/>
      </dsp:txXfrm>
    </dsp:sp>
    <dsp:sp modelId="{0E100E70-E192-41A2-B447-52D6D610EDEB}">
      <dsp:nvSpPr>
        <dsp:cNvPr id="0" name=""/>
        <dsp:cNvSpPr/>
      </dsp:nvSpPr>
      <dsp:spPr>
        <a:xfrm>
          <a:off x="1433676" y="187979"/>
          <a:ext cx="1236117" cy="1236107"/>
        </a:xfrm>
        <a:prstGeom prst="ellipse">
          <a:avLst/>
        </a:prstGeom>
        <a:solidFill>
          <a:srgbClr val="00A5D0"/>
        </a:solidFill>
        <a:ln w="25400" cap="flat" cmpd="sng" algn="ctr">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endParaRPr lang="it-IT" sz="600" kern="1200" dirty="0">
            <a:latin typeface="Lato Light"/>
          </a:endParaRPr>
        </a:p>
      </dsp:txBody>
      <dsp:txXfrm>
        <a:off x="1614701" y="369003"/>
        <a:ext cx="874067" cy="874059"/>
      </dsp:txXfrm>
    </dsp:sp>
    <dsp:sp modelId="{1DEE16ED-739B-4159-934B-4B1910C1CA62}">
      <dsp:nvSpPr>
        <dsp:cNvPr id="0" name=""/>
        <dsp:cNvSpPr/>
      </dsp:nvSpPr>
      <dsp:spPr>
        <a:xfrm rot="1607357">
          <a:off x="4305370" y="2019574"/>
          <a:ext cx="372846" cy="337642"/>
        </a:xfrm>
        <a:prstGeom prst="rightArrow">
          <a:avLst>
            <a:gd name="adj1" fmla="val 60000"/>
            <a:gd name="adj2" fmla="val 50000"/>
          </a:avLst>
        </a:prstGeom>
        <a:solidFill>
          <a:srgbClr val="00A5D0"/>
        </a:solidFill>
        <a:ln>
          <a:solidFill>
            <a:srgbClr val="00A5D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dirty="0">
            <a:latin typeface="Lato Light"/>
          </a:endParaRPr>
        </a:p>
      </dsp:txBody>
      <dsp:txXfrm>
        <a:off x="4310806" y="2064275"/>
        <a:ext cx="271553" cy="202586"/>
      </dsp:txXfrm>
    </dsp:sp>
    <dsp:sp modelId="{FFC75D9F-ED11-497A-B651-CA1F69F1E2F5}">
      <dsp:nvSpPr>
        <dsp:cNvPr id="0" name=""/>
        <dsp:cNvSpPr/>
      </dsp:nvSpPr>
      <dsp:spPr>
        <a:xfrm>
          <a:off x="4633844" y="1959768"/>
          <a:ext cx="1213306" cy="1213296"/>
        </a:xfrm>
        <a:prstGeom prst="ellipse">
          <a:avLst/>
        </a:prstGeom>
        <a:solidFill>
          <a:srgbClr val="00A5D0"/>
        </a:solidFill>
        <a:ln w="25400" cap="flat" cmpd="sng" algn="ctr">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endParaRPr lang="it-IT" sz="600" kern="1200" dirty="0">
            <a:latin typeface="Lato Light"/>
          </a:endParaRPr>
        </a:p>
      </dsp:txBody>
      <dsp:txXfrm>
        <a:off x="4811529" y="2137451"/>
        <a:ext cx="857936" cy="857930"/>
      </dsp:txXfrm>
    </dsp:sp>
    <dsp:sp modelId="{205124B3-EE50-4269-8D1B-38405266C84E}">
      <dsp:nvSpPr>
        <dsp:cNvPr id="0" name=""/>
        <dsp:cNvSpPr/>
      </dsp:nvSpPr>
      <dsp:spPr>
        <a:xfrm rot="9147127">
          <a:off x="2584378" y="2016574"/>
          <a:ext cx="344427" cy="379016"/>
        </a:xfrm>
        <a:prstGeom prst="rightArrow">
          <a:avLst>
            <a:gd name="adj1" fmla="val 60000"/>
            <a:gd name="adj2" fmla="val 50000"/>
          </a:avLst>
        </a:prstGeom>
        <a:solidFill>
          <a:srgbClr val="00A5D0"/>
        </a:solidFill>
        <a:ln>
          <a:solidFill>
            <a:srgbClr val="00A5D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it-IT" sz="1200" kern="1200">
            <a:latin typeface="Lato Light"/>
          </a:endParaRPr>
        </a:p>
      </dsp:txBody>
      <dsp:txXfrm rot="10800000">
        <a:off x="2681849" y="2068483"/>
        <a:ext cx="241099" cy="227410"/>
      </dsp:txXfrm>
    </dsp:sp>
    <dsp:sp modelId="{1622E0C8-7DAE-4430-9572-6030D844BF6C}">
      <dsp:nvSpPr>
        <dsp:cNvPr id="0" name=""/>
        <dsp:cNvSpPr/>
      </dsp:nvSpPr>
      <dsp:spPr>
        <a:xfrm>
          <a:off x="1413363" y="1958310"/>
          <a:ext cx="1232135" cy="1232135"/>
        </a:xfrm>
        <a:prstGeom prst="ellipse">
          <a:avLst/>
        </a:prstGeom>
        <a:solidFill>
          <a:srgbClr val="00A5D0"/>
        </a:solidFill>
        <a:ln w="25400" cap="flat" cmpd="sng" algn="ctr">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endParaRPr lang="it-IT" sz="600" b="0" kern="1200" dirty="0">
            <a:latin typeface="Lato Light"/>
          </a:endParaRPr>
        </a:p>
      </dsp:txBody>
      <dsp:txXfrm>
        <a:off x="1593805" y="2138752"/>
        <a:ext cx="871251" cy="871251"/>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w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w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Copertina generale">
    <p:bg>
      <p:bgPr>
        <a:solidFill>
          <a:srgbClr val="FFFFFF"/>
        </a:solidFill>
        <a:effectLst/>
      </p:bgPr>
    </p:bg>
    <p:spTree>
      <p:nvGrpSpPr>
        <p:cNvPr id="1" name=""/>
        <p:cNvGrpSpPr/>
        <p:nvPr/>
      </p:nvGrpSpPr>
      <p:grpSpPr>
        <a:xfrm>
          <a:off x="0" y="0"/>
          <a:ext cx="0" cy="0"/>
          <a:chOff x="0" y="0"/>
          <a:chExt cx="0" cy="0"/>
        </a:xfrm>
      </p:grpSpPr>
      <p:sp>
        <p:nvSpPr>
          <p:cNvPr id="2" name="Rettangolo 6"/>
          <p:cNvSpPr/>
          <p:nvPr/>
        </p:nvSpPr>
        <p:spPr>
          <a:xfrm>
            <a:off x="0" y="0"/>
            <a:ext cx="9143640" cy="5143320"/>
          </a:xfrm>
          <a:prstGeom prst="rect">
            <a:avLst/>
          </a:prstGeom>
          <a:solidFill>
            <a:schemeClr val="bg1">
              <a:lumMod val="95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pic>
        <p:nvPicPr>
          <p:cNvPr id="3" name="Immagine 6" descr="sfondo.jpg"/>
          <p:cNvPicPr/>
          <p:nvPr/>
        </p:nvPicPr>
        <p:blipFill>
          <a:blip r:embed="rId2"/>
          <a:stretch/>
        </p:blipFill>
        <p:spPr>
          <a:xfrm>
            <a:off x="0" y="0"/>
            <a:ext cx="9143640" cy="5143320"/>
          </a:xfrm>
          <a:prstGeom prst="rect">
            <a:avLst/>
          </a:prstGeom>
          <a:noFill/>
          <a:ln w="0">
            <a:noFill/>
          </a:ln>
        </p:spPr>
      </p:pic>
      <p:sp>
        <p:nvSpPr>
          <p:cNvPr id="4" name="Rettangolo 7"/>
          <p:cNvSpPr/>
          <p:nvPr/>
        </p:nvSpPr>
        <p:spPr>
          <a:xfrm>
            <a:off x="0" y="0"/>
            <a:ext cx="9143640" cy="5143320"/>
          </a:xfrm>
          <a:prstGeom prst="rect">
            <a:avLst/>
          </a:prstGeom>
          <a:solidFill>
            <a:schemeClr val="lt1">
              <a:lumMod val="85000"/>
              <a:alpha val="50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pic>
        <p:nvPicPr>
          <p:cNvPr id="5" name="Immagine 3"/>
          <p:cNvPicPr/>
          <p:nvPr/>
        </p:nvPicPr>
        <p:blipFill>
          <a:blip r:embed="rId3"/>
          <a:stretch/>
        </p:blipFill>
        <p:spPr>
          <a:xfrm>
            <a:off x="1204920" y="625680"/>
            <a:ext cx="2196360" cy="657000"/>
          </a:xfrm>
          <a:prstGeom prst="rect">
            <a:avLst/>
          </a:prstGeom>
          <a:noFill/>
          <a:ln w="0">
            <a:noFill/>
          </a:ln>
        </p:spPr>
      </p:pic>
      <p:pic>
        <p:nvPicPr>
          <p:cNvPr id="6" name="Immagine 9"/>
          <p:cNvPicPr/>
          <p:nvPr/>
        </p:nvPicPr>
        <p:blipFill>
          <a:blip r:embed="rId4"/>
          <a:stretch/>
        </p:blipFill>
        <p:spPr>
          <a:xfrm>
            <a:off x="5964840" y="772560"/>
            <a:ext cx="2196360" cy="363240"/>
          </a:xfrm>
          <a:prstGeom prst="rect">
            <a:avLst/>
          </a:prstGeom>
          <a:noFill/>
          <a:ln w="0">
            <a:noFill/>
          </a:ln>
        </p:spPr>
      </p:pic>
      <p:sp>
        <p:nvSpPr>
          <p:cNvPr id="7"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buNone/>
            </a:pPr>
            <a:r>
              <a:rPr lang="it-IT" sz="1800" b="0" u="none" strike="noStrike">
                <a:solidFill>
                  <a:schemeClr val="dk1"/>
                </a:solidFill>
                <a:effectLst/>
                <a:uFillTx/>
                <a:latin typeface="Calibri"/>
              </a:rPr>
              <a:t>Fai clic per modificare il formato del testo del titolo</a:t>
            </a:r>
          </a:p>
        </p:txBody>
      </p:sp>
      <p:sp>
        <p:nvSpPr>
          <p:cNvPr id="8"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3200" b="0" u="none" strike="noStrike">
                <a:solidFill>
                  <a:schemeClr val="dk1"/>
                </a:solidFill>
                <a:effectLst/>
                <a:uFillTx/>
                <a:latin typeface="Calibri"/>
              </a:rPr>
              <a:t>Fai clic per modificare il formato del testo della struttura</a:t>
            </a:r>
          </a:p>
          <a:p>
            <a:pPr marL="864000" lvl="1" indent="-324000">
              <a:spcBef>
                <a:spcPts val="1134"/>
              </a:spcBef>
              <a:buClr>
                <a:srgbClr val="000000"/>
              </a:buClr>
              <a:buSzPct val="75000"/>
              <a:buFont typeface="Symbol" charset="2"/>
              <a:buChar char=""/>
            </a:pPr>
            <a:r>
              <a:rPr lang="it-IT" sz="2400" b="0" u="none" strike="noStrike">
                <a:solidFill>
                  <a:schemeClr val="dk1"/>
                </a:solidFill>
                <a:effectLst/>
                <a:uFillTx/>
                <a:latin typeface="Calibri"/>
              </a:rPr>
              <a:t>Secondo livello struttura</a:t>
            </a:r>
          </a:p>
          <a:p>
            <a:pPr marL="1296000" lvl="2" indent="-288000">
              <a:spcBef>
                <a:spcPts val="850"/>
              </a:spcBef>
              <a:buClr>
                <a:srgbClr val="000000"/>
              </a:buClr>
              <a:buSzPct val="45000"/>
              <a:buFont typeface="Wingdings" charset="2"/>
              <a:buChar char=""/>
            </a:pPr>
            <a:r>
              <a:rPr lang="it-IT" sz="2000" b="0" u="none" strike="noStrike">
                <a:solidFill>
                  <a:schemeClr val="dk1"/>
                </a:solidFill>
                <a:effectLst/>
                <a:uFillTx/>
                <a:latin typeface="Calibri"/>
              </a:rPr>
              <a:t>Terzo livello struttura</a:t>
            </a:r>
          </a:p>
          <a:p>
            <a:pPr marL="1728000" lvl="3" indent="-216000">
              <a:spcBef>
                <a:spcPts val="567"/>
              </a:spcBef>
              <a:buClr>
                <a:srgbClr val="000000"/>
              </a:buClr>
              <a:buSzPct val="75000"/>
              <a:buFont typeface="Symbol" charset="2"/>
              <a:buChar char=""/>
            </a:pPr>
            <a:r>
              <a:rPr lang="it-IT" sz="2000" b="0" u="none" strike="noStrike">
                <a:solidFill>
                  <a:schemeClr val="dk1"/>
                </a:solidFill>
                <a:effectLst/>
                <a:uFillTx/>
                <a:latin typeface="Calibri"/>
              </a:rPr>
              <a:t>Quarto livello struttura</a:t>
            </a:r>
          </a:p>
          <a:p>
            <a:pPr marL="2160000" lvl="4" indent="-216000">
              <a:spcBef>
                <a:spcPts val="283"/>
              </a:spcBef>
              <a:buClr>
                <a:srgbClr val="000000"/>
              </a:buClr>
              <a:buSzPct val="45000"/>
              <a:buFont typeface="Wingdings" charset="2"/>
              <a:buChar char=""/>
            </a:pPr>
            <a:r>
              <a:rPr lang="it-IT" sz="2000" b="0" u="none" strike="noStrike">
                <a:solidFill>
                  <a:schemeClr val="dk1"/>
                </a:solidFill>
                <a:effectLst/>
                <a:uFillTx/>
                <a:latin typeface="Calibri"/>
              </a:rPr>
              <a:t>Quinto livello struttura</a:t>
            </a:r>
          </a:p>
          <a:p>
            <a:pPr marL="2592000" lvl="5" indent="-216000">
              <a:spcBef>
                <a:spcPts val="283"/>
              </a:spcBef>
              <a:buClr>
                <a:srgbClr val="000000"/>
              </a:buClr>
              <a:buSzPct val="45000"/>
              <a:buFont typeface="Wingdings" charset="2"/>
              <a:buChar char=""/>
            </a:pPr>
            <a:r>
              <a:rPr lang="it-IT" sz="2000" b="0" u="none" strike="noStrike">
                <a:solidFill>
                  <a:schemeClr val="dk1"/>
                </a:solidFill>
                <a:effectLst/>
                <a:uFillTx/>
                <a:latin typeface="Calibri"/>
              </a:rPr>
              <a:t>Sesto livello struttura</a:t>
            </a:r>
          </a:p>
          <a:p>
            <a:pPr marL="3024000" lvl="6" indent="-216000">
              <a:spcBef>
                <a:spcPts val="283"/>
              </a:spcBef>
              <a:buClr>
                <a:srgbClr val="000000"/>
              </a:buClr>
              <a:buSzPct val="45000"/>
              <a:buFont typeface="Wingdings" charset="2"/>
              <a:buChar char=""/>
            </a:pPr>
            <a:r>
              <a:rPr lang="it-IT" sz="2000" b="0" u="none" strike="noStrike">
                <a:solidFill>
                  <a:schemeClr val="dk1"/>
                </a:solidFill>
                <a:effectLst/>
                <a:uFillTx/>
                <a:latin typeface="Calibri"/>
              </a:rPr>
              <a:t>Settimo livello struttura</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Copertina generale - evento">
    <p:bg>
      <p:bgPr>
        <a:solidFill>
          <a:srgbClr val="FFFFFF"/>
        </a:solidFill>
        <a:effectLst/>
      </p:bgPr>
    </p:bg>
    <p:spTree>
      <p:nvGrpSpPr>
        <p:cNvPr id="1" name=""/>
        <p:cNvGrpSpPr/>
        <p:nvPr/>
      </p:nvGrpSpPr>
      <p:grpSpPr>
        <a:xfrm>
          <a:off x="0" y="0"/>
          <a:ext cx="0" cy="0"/>
          <a:chOff x="0" y="0"/>
          <a:chExt cx="0" cy="0"/>
        </a:xfrm>
      </p:grpSpPr>
      <p:sp>
        <p:nvSpPr>
          <p:cNvPr id="9" name="Rettangolo 6"/>
          <p:cNvSpPr/>
          <p:nvPr/>
        </p:nvSpPr>
        <p:spPr>
          <a:xfrm>
            <a:off x="0" y="0"/>
            <a:ext cx="9143640" cy="5143320"/>
          </a:xfrm>
          <a:prstGeom prst="rect">
            <a:avLst/>
          </a:prstGeom>
          <a:solidFill>
            <a:schemeClr val="bg1">
              <a:lumMod val="95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pic>
        <p:nvPicPr>
          <p:cNvPr id="10" name="Immagine 2" descr="sfondo.jpg"/>
          <p:cNvPicPr/>
          <p:nvPr/>
        </p:nvPicPr>
        <p:blipFill>
          <a:blip r:embed="rId2"/>
          <a:stretch/>
        </p:blipFill>
        <p:spPr>
          <a:xfrm>
            <a:off x="0" y="0"/>
            <a:ext cx="9143640" cy="5143320"/>
          </a:xfrm>
          <a:prstGeom prst="rect">
            <a:avLst/>
          </a:prstGeom>
          <a:noFill/>
          <a:ln w="0">
            <a:noFill/>
          </a:ln>
        </p:spPr>
      </p:pic>
      <p:sp>
        <p:nvSpPr>
          <p:cNvPr id="11" name="Rettangolo 3"/>
          <p:cNvSpPr/>
          <p:nvPr/>
        </p:nvSpPr>
        <p:spPr>
          <a:xfrm>
            <a:off x="0" y="0"/>
            <a:ext cx="9143640" cy="5143320"/>
          </a:xfrm>
          <a:prstGeom prst="rect">
            <a:avLst/>
          </a:prstGeom>
          <a:solidFill>
            <a:schemeClr val="lt1">
              <a:lumMod val="85000"/>
              <a:alpha val="50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sp>
        <p:nvSpPr>
          <p:cNvPr id="12" name="Rettangolo 4"/>
          <p:cNvSpPr/>
          <p:nvPr/>
        </p:nvSpPr>
        <p:spPr>
          <a:xfrm>
            <a:off x="0" y="1879560"/>
            <a:ext cx="9143640" cy="1381320"/>
          </a:xfrm>
          <a:prstGeom prst="rect">
            <a:avLst/>
          </a:prstGeom>
          <a:solidFill>
            <a:srgbClr val="00A5D0"/>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pic>
        <p:nvPicPr>
          <p:cNvPr id="13" name="Immagine 6" descr="EICMA.png"/>
          <p:cNvPicPr/>
          <p:nvPr/>
        </p:nvPicPr>
        <p:blipFill>
          <a:blip r:embed="rId3"/>
          <a:stretch/>
        </p:blipFill>
        <p:spPr>
          <a:xfrm>
            <a:off x="3706920" y="945720"/>
            <a:ext cx="744120" cy="629640"/>
          </a:xfrm>
          <a:prstGeom prst="rect">
            <a:avLst/>
          </a:prstGeom>
          <a:noFill/>
          <a:ln w="0">
            <a:noFill/>
          </a:ln>
        </p:spPr>
      </p:pic>
      <p:sp>
        <p:nvSpPr>
          <p:cNvPr id="14" name="CasellaDiTesto 7"/>
          <p:cNvSpPr/>
          <p:nvPr/>
        </p:nvSpPr>
        <p:spPr>
          <a:xfrm rot="18900000">
            <a:off x="3770640" y="1206360"/>
            <a:ext cx="581760" cy="199800"/>
          </a:xfrm>
          <a:prstGeom prst="rect">
            <a:avLst/>
          </a:prstGeom>
          <a:solidFill>
            <a:schemeClr val="bg1">
              <a:lumMod val="50000"/>
            </a:schemeClr>
          </a:solid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700" b="0" u="none" strike="noStrike">
                <a:solidFill>
                  <a:schemeClr val="lt1"/>
                </a:solidFill>
                <a:effectLst/>
                <a:uFillTx/>
                <a:latin typeface="Lato Heavy"/>
              </a:rPr>
              <a:t>ESEMPIO</a:t>
            </a:r>
            <a:endParaRPr lang="it-IT" sz="700" b="0" u="none" strike="noStrike">
              <a:solidFill>
                <a:srgbClr val="FFFFFF"/>
              </a:solidFill>
              <a:effectLst/>
              <a:uFillTx/>
              <a:latin typeface="Arial"/>
            </a:endParaRPr>
          </a:p>
        </p:txBody>
      </p:sp>
      <p:cxnSp>
        <p:nvCxnSpPr>
          <p:cNvPr id="15" name="Connettore 1 9"/>
          <p:cNvCxnSpPr/>
          <p:nvPr/>
        </p:nvCxnSpPr>
        <p:spPr>
          <a:xfrm>
            <a:off x="2818800" y="988200"/>
            <a:ext cx="360" cy="648360"/>
          </a:xfrm>
          <a:prstGeom prst="straightConnector1">
            <a:avLst/>
          </a:prstGeom>
          <a:ln>
            <a:solidFill>
              <a:srgbClr val="00A5D0"/>
            </a:solidFill>
            <a:round/>
          </a:ln>
        </p:spPr>
      </p:cxnSp>
      <p:cxnSp>
        <p:nvCxnSpPr>
          <p:cNvPr id="16" name="Connettore 1 12"/>
          <p:cNvCxnSpPr/>
          <p:nvPr/>
        </p:nvCxnSpPr>
        <p:spPr>
          <a:xfrm>
            <a:off x="6265080" y="988200"/>
            <a:ext cx="360" cy="648360"/>
          </a:xfrm>
          <a:prstGeom prst="straightConnector1">
            <a:avLst/>
          </a:prstGeom>
          <a:ln>
            <a:solidFill>
              <a:srgbClr val="00A5D0"/>
            </a:solidFill>
            <a:round/>
          </a:ln>
        </p:spPr>
      </p:cxnSp>
      <p:pic>
        <p:nvPicPr>
          <p:cNvPr id="17" name="Immagine 1"/>
          <p:cNvPicPr/>
          <p:nvPr/>
        </p:nvPicPr>
        <p:blipFill>
          <a:blip r:embed="rId4"/>
          <a:stretch/>
        </p:blipFill>
        <p:spPr>
          <a:xfrm>
            <a:off x="2808000" y="2279880"/>
            <a:ext cx="3527640" cy="58320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Copertina capitolo">
    <p:bg>
      <p:bgPr>
        <a:solidFill>
          <a:srgbClr val="FFFFFF"/>
        </a:solidFill>
        <a:effectLst/>
      </p:bgPr>
    </p:bg>
    <p:spTree>
      <p:nvGrpSpPr>
        <p:cNvPr id="1" name=""/>
        <p:cNvGrpSpPr/>
        <p:nvPr/>
      </p:nvGrpSpPr>
      <p:grpSpPr>
        <a:xfrm>
          <a:off x="0" y="0"/>
          <a:ext cx="0" cy="0"/>
          <a:chOff x="0" y="0"/>
          <a:chExt cx="0" cy="0"/>
        </a:xfrm>
      </p:grpSpPr>
      <p:sp>
        <p:nvSpPr>
          <p:cNvPr id="18" name="Rettangolo 6"/>
          <p:cNvSpPr/>
          <p:nvPr/>
        </p:nvSpPr>
        <p:spPr>
          <a:xfrm>
            <a:off x="0" y="0"/>
            <a:ext cx="9143640" cy="5143320"/>
          </a:xfrm>
          <a:prstGeom prst="rect">
            <a:avLst/>
          </a:prstGeom>
          <a:solidFill>
            <a:schemeClr val="bg1">
              <a:lumMod val="95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pic>
        <p:nvPicPr>
          <p:cNvPr id="19" name="Immagine 6" descr="sfondo.jpg"/>
          <p:cNvPicPr/>
          <p:nvPr/>
        </p:nvPicPr>
        <p:blipFill>
          <a:blip r:embed="rId2"/>
          <a:stretch/>
        </p:blipFill>
        <p:spPr>
          <a:xfrm>
            <a:off x="0" y="0"/>
            <a:ext cx="9143640" cy="5143320"/>
          </a:xfrm>
          <a:prstGeom prst="rect">
            <a:avLst/>
          </a:prstGeom>
          <a:noFill/>
          <a:ln w="0">
            <a:noFill/>
          </a:ln>
        </p:spPr>
      </p:pic>
      <p:sp>
        <p:nvSpPr>
          <p:cNvPr id="20" name="Rettangolo 7"/>
          <p:cNvSpPr/>
          <p:nvPr/>
        </p:nvSpPr>
        <p:spPr>
          <a:xfrm>
            <a:off x="0" y="0"/>
            <a:ext cx="9143640" cy="5143320"/>
          </a:xfrm>
          <a:prstGeom prst="rect">
            <a:avLst/>
          </a:prstGeom>
          <a:solidFill>
            <a:schemeClr val="lt1">
              <a:lumMod val="85000"/>
              <a:alpha val="50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sp>
        <p:nvSpPr>
          <p:cNvPr id="21" name="Rettangolo 5"/>
          <p:cNvSpPr/>
          <p:nvPr/>
        </p:nvSpPr>
        <p:spPr>
          <a:xfrm>
            <a:off x="2885400" y="-20160"/>
            <a:ext cx="8249400" cy="5163480"/>
          </a:xfrm>
          <a:custGeom>
            <a:avLst/>
            <a:gdLst>
              <a:gd name="textAreaLeft" fmla="*/ 0 w 8249400"/>
              <a:gd name="textAreaRight" fmla="*/ 8249760 w 8249400"/>
              <a:gd name="textAreaTop" fmla="*/ 0 h 5163480"/>
              <a:gd name="textAreaBottom" fmla="*/ 5163840 h 5163480"/>
              <a:gd name="GluePoint1X" fmla="*/ 2641600 w 8249920"/>
              <a:gd name="GluePoint1Y" fmla="*/ 0 h 5163820"/>
              <a:gd name="GluePoint2X" fmla="*/ 8249920 w 8249920"/>
              <a:gd name="GluePoint2Y" fmla="*/ 30480 h 5163820"/>
              <a:gd name="GluePoint3X" fmla="*/ 5648960 w 8249920"/>
              <a:gd name="GluePoint3Y" fmla="*/ 5163820 h 5163820"/>
              <a:gd name="GluePoint4X" fmla="*/ 0 w 8249920"/>
              <a:gd name="GluePoint4Y" fmla="*/ 5163820 h 5163820"/>
              <a:gd name="GluePoint5X" fmla="*/ 2641600 w 8249920"/>
              <a:gd name="GluePoint5Y" fmla="*/ 0 h 516382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249920" h="5163820">
                <a:moveTo>
                  <a:pt x="2641600" y="0"/>
                </a:moveTo>
                <a:lnTo>
                  <a:pt x="8249920" y="30480"/>
                </a:lnTo>
                <a:lnTo>
                  <a:pt x="5648960" y="5163820"/>
                </a:lnTo>
                <a:lnTo>
                  <a:pt x="0" y="5163820"/>
                </a:lnTo>
                <a:lnTo>
                  <a:pt x="2641600" y="0"/>
                </a:lnTo>
                <a:close/>
              </a:path>
            </a:pathLst>
          </a:custGeom>
          <a:solidFill>
            <a:srgbClr val="00A5D0">
              <a:alpha val="67000"/>
            </a:srgb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sp>
        <p:nvSpPr>
          <p:cNvPr id="22" name="Rettangolo 5"/>
          <p:cNvSpPr/>
          <p:nvPr/>
        </p:nvSpPr>
        <p:spPr>
          <a:xfrm>
            <a:off x="3637440" y="-20160"/>
            <a:ext cx="6806880" cy="5163480"/>
          </a:xfrm>
          <a:custGeom>
            <a:avLst/>
            <a:gdLst>
              <a:gd name="textAreaLeft" fmla="*/ 0 w 6806880"/>
              <a:gd name="textAreaRight" fmla="*/ 6807240 w 6806880"/>
              <a:gd name="textAreaTop" fmla="*/ 0 h 5163480"/>
              <a:gd name="textAreaBottom" fmla="*/ 5163840 h 5163480"/>
              <a:gd name="GluePoint1X" fmla="*/ 2600960 w 6807200"/>
              <a:gd name="GluePoint1Y" fmla="*/ 0 h 5163820"/>
              <a:gd name="GluePoint2X" fmla="*/ 6807200 w 6807200"/>
              <a:gd name="GluePoint2Y" fmla="*/ 0 h 5163820"/>
              <a:gd name="GluePoint3X" fmla="*/ 4155440 w 6807200"/>
              <a:gd name="GluePoint3Y" fmla="*/ 5153660 h 5163820"/>
              <a:gd name="GluePoint4X" fmla="*/ 0 w 6807200"/>
              <a:gd name="GluePoint4Y" fmla="*/ 5163820 h 5163820"/>
              <a:gd name="GluePoint5X" fmla="*/ 2600960 w 6807200"/>
              <a:gd name="GluePoint5Y" fmla="*/ 0 h 516382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6807200" h="5163820">
                <a:moveTo>
                  <a:pt x="2600960" y="0"/>
                </a:moveTo>
                <a:lnTo>
                  <a:pt x="6807200" y="0"/>
                </a:lnTo>
                <a:lnTo>
                  <a:pt x="4155440" y="5153660"/>
                </a:lnTo>
                <a:lnTo>
                  <a:pt x="0" y="5163820"/>
                </a:lnTo>
                <a:lnTo>
                  <a:pt x="2600960" y="0"/>
                </a:lnTo>
                <a:close/>
              </a:path>
            </a:pathLst>
          </a:custGeom>
          <a:solidFill>
            <a:srgbClr val="00A5D0">
              <a:alpha val="68000"/>
            </a:srgb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pic>
        <p:nvPicPr>
          <p:cNvPr id="23" name="Immagine 1"/>
          <p:cNvPicPr/>
          <p:nvPr/>
        </p:nvPicPr>
        <p:blipFill>
          <a:blip r:embed="rId3"/>
          <a:stretch/>
        </p:blipFill>
        <p:spPr>
          <a:xfrm>
            <a:off x="6393600" y="4672080"/>
            <a:ext cx="1494360" cy="246960"/>
          </a:xfrm>
          <a:prstGeom prst="rect">
            <a:avLst/>
          </a:prstGeom>
          <a:noFill/>
          <a:ln w="0">
            <a:noFill/>
          </a:ln>
        </p:spPr>
      </p:pic>
      <p:pic>
        <p:nvPicPr>
          <p:cNvPr id="24" name="Immagine 3"/>
          <p:cNvPicPr/>
          <p:nvPr/>
        </p:nvPicPr>
        <p:blipFill>
          <a:blip r:embed="rId4"/>
          <a:srcRect t="12280" b="27463"/>
          <a:stretch/>
        </p:blipFill>
        <p:spPr>
          <a:xfrm>
            <a:off x="4203360" y="4651560"/>
            <a:ext cx="1494360" cy="267120"/>
          </a:xfrm>
          <a:prstGeom prst="rect">
            <a:avLst/>
          </a:prstGeom>
          <a:noFill/>
          <a:ln w="0">
            <a:noFill/>
          </a:ln>
        </p:spPr>
      </p:pic>
      <p:sp>
        <p:nvSpPr>
          <p:cNvPr id="25" name="PlaceHolder 1"/>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buNone/>
            </a:pPr>
            <a:r>
              <a:rPr lang="it-IT" sz="1800" b="0" u="none" strike="noStrike">
                <a:solidFill>
                  <a:schemeClr val="dk1"/>
                </a:solidFill>
                <a:effectLst/>
                <a:uFillTx/>
                <a:latin typeface="Calibri"/>
              </a:rPr>
              <a:t>Fai clic per modificare il formato del testo del titolo</a:t>
            </a:r>
          </a:p>
        </p:txBody>
      </p:sp>
      <p:sp>
        <p:nvSpPr>
          <p:cNvPr id="26" name="PlaceHolder 2"/>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3200" b="0" u="none" strike="noStrike">
                <a:solidFill>
                  <a:schemeClr val="dk1"/>
                </a:solidFill>
                <a:effectLst/>
                <a:uFillTx/>
                <a:latin typeface="Calibri"/>
              </a:rPr>
              <a:t>Fai clic per modificare il formato del testo della struttura</a:t>
            </a:r>
          </a:p>
          <a:p>
            <a:pPr marL="864000" lvl="1" indent="-324000">
              <a:spcBef>
                <a:spcPts val="1134"/>
              </a:spcBef>
              <a:buClr>
                <a:srgbClr val="000000"/>
              </a:buClr>
              <a:buSzPct val="75000"/>
              <a:buFont typeface="Symbol" charset="2"/>
              <a:buChar char=""/>
            </a:pPr>
            <a:r>
              <a:rPr lang="it-IT" sz="2400" b="0" u="none" strike="noStrike">
                <a:solidFill>
                  <a:schemeClr val="dk1"/>
                </a:solidFill>
                <a:effectLst/>
                <a:uFillTx/>
                <a:latin typeface="Calibri"/>
              </a:rPr>
              <a:t>Secondo livello struttura</a:t>
            </a:r>
          </a:p>
          <a:p>
            <a:pPr marL="1296000" lvl="2" indent="-288000">
              <a:spcBef>
                <a:spcPts val="850"/>
              </a:spcBef>
              <a:buClr>
                <a:srgbClr val="000000"/>
              </a:buClr>
              <a:buSzPct val="45000"/>
              <a:buFont typeface="Wingdings" charset="2"/>
              <a:buChar char=""/>
            </a:pPr>
            <a:r>
              <a:rPr lang="it-IT" sz="2000" b="0" u="none" strike="noStrike">
                <a:solidFill>
                  <a:schemeClr val="dk1"/>
                </a:solidFill>
                <a:effectLst/>
                <a:uFillTx/>
                <a:latin typeface="Calibri"/>
              </a:rPr>
              <a:t>Terzo livello struttura</a:t>
            </a:r>
          </a:p>
          <a:p>
            <a:pPr marL="1728000" lvl="3" indent="-216000">
              <a:spcBef>
                <a:spcPts val="567"/>
              </a:spcBef>
              <a:buClr>
                <a:srgbClr val="000000"/>
              </a:buClr>
              <a:buSzPct val="75000"/>
              <a:buFont typeface="Symbol" charset="2"/>
              <a:buChar char=""/>
            </a:pPr>
            <a:r>
              <a:rPr lang="it-IT" sz="2000" b="0" u="none" strike="noStrike">
                <a:solidFill>
                  <a:schemeClr val="dk1"/>
                </a:solidFill>
                <a:effectLst/>
                <a:uFillTx/>
                <a:latin typeface="Calibri"/>
              </a:rPr>
              <a:t>Quarto livello struttura</a:t>
            </a:r>
          </a:p>
          <a:p>
            <a:pPr marL="2160000" lvl="4" indent="-216000">
              <a:spcBef>
                <a:spcPts val="283"/>
              </a:spcBef>
              <a:buClr>
                <a:srgbClr val="000000"/>
              </a:buClr>
              <a:buSzPct val="45000"/>
              <a:buFont typeface="Wingdings" charset="2"/>
              <a:buChar char=""/>
            </a:pPr>
            <a:r>
              <a:rPr lang="it-IT" sz="2000" b="0" u="none" strike="noStrike">
                <a:solidFill>
                  <a:schemeClr val="dk1"/>
                </a:solidFill>
                <a:effectLst/>
                <a:uFillTx/>
                <a:latin typeface="Calibri"/>
              </a:rPr>
              <a:t>Quinto livello struttura</a:t>
            </a:r>
          </a:p>
          <a:p>
            <a:pPr marL="2592000" lvl="5" indent="-216000">
              <a:spcBef>
                <a:spcPts val="283"/>
              </a:spcBef>
              <a:buClr>
                <a:srgbClr val="000000"/>
              </a:buClr>
              <a:buSzPct val="45000"/>
              <a:buFont typeface="Wingdings" charset="2"/>
              <a:buChar char=""/>
            </a:pPr>
            <a:r>
              <a:rPr lang="it-IT" sz="2000" b="0" u="none" strike="noStrike">
                <a:solidFill>
                  <a:schemeClr val="dk1"/>
                </a:solidFill>
                <a:effectLst/>
                <a:uFillTx/>
                <a:latin typeface="Calibri"/>
              </a:rPr>
              <a:t>Sesto livello struttura</a:t>
            </a:r>
          </a:p>
          <a:p>
            <a:pPr marL="3024000" lvl="6" indent="-216000">
              <a:spcBef>
                <a:spcPts val="283"/>
              </a:spcBef>
              <a:buClr>
                <a:srgbClr val="000000"/>
              </a:buClr>
              <a:buSzPct val="45000"/>
              <a:buFont typeface="Wingdings" charset="2"/>
              <a:buChar char=""/>
            </a:pPr>
            <a:r>
              <a:rPr lang="it-IT" sz="2000" b="0" u="none" strike="noStrike">
                <a:solidFill>
                  <a:schemeClr val="dk1"/>
                </a:solidFill>
                <a:effectLst/>
                <a:uFillTx/>
                <a:latin typeface="Calibri"/>
              </a:rPr>
              <a:t>Settimo livello struttura</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Copertina capitolo - watermark">
    <p:bg>
      <p:bgPr>
        <a:solidFill>
          <a:srgbClr val="FFFFFF"/>
        </a:solidFill>
        <a:effectLst/>
      </p:bgPr>
    </p:bg>
    <p:spTree>
      <p:nvGrpSpPr>
        <p:cNvPr id="1" name=""/>
        <p:cNvGrpSpPr/>
        <p:nvPr/>
      </p:nvGrpSpPr>
      <p:grpSpPr>
        <a:xfrm>
          <a:off x="0" y="0"/>
          <a:ext cx="0" cy="0"/>
          <a:chOff x="0" y="0"/>
          <a:chExt cx="0" cy="0"/>
        </a:xfrm>
      </p:grpSpPr>
      <p:sp>
        <p:nvSpPr>
          <p:cNvPr id="27" name="Rettangolo 6"/>
          <p:cNvSpPr/>
          <p:nvPr/>
        </p:nvSpPr>
        <p:spPr>
          <a:xfrm>
            <a:off x="0" y="0"/>
            <a:ext cx="9143640" cy="5143320"/>
          </a:xfrm>
          <a:prstGeom prst="rect">
            <a:avLst/>
          </a:prstGeom>
          <a:solidFill>
            <a:schemeClr val="bg1">
              <a:lumMod val="95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pic>
        <p:nvPicPr>
          <p:cNvPr id="28" name="Immagine 2" descr="sfondo.jpg"/>
          <p:cNvPicPr/>
          <p:nvPr/>
        </p:nvPicPr>
        <p:blipFill>
          <a:blip r:embed="rId2"/>
          <a:stretch/>
        </p:blipFill>
        <p:spPr>
          <a:xfrm>
            <a:off x="0" y="0"/>
            <a:ext cx="9143640" cy="5143320"/>
          </a:xfrm>
          <a:prstGeom prst="rect">
            <a:avLst/>
          </a:prstGeom>
          <a:noFill/>
          <a:ln w="0">
            <a:noFill/>
          </a:ln>
        </p:spPr>
      </p:pic>
      <p:sp>
        <p:nvSpPr>
          <p:cNvPr id="29" name="Rettangolo 3"/>
          <p:cNvSpPr/>
          <p:nvPr/>
        </p:nvSpPr>
        <p:spPr>
          <a:xfrm>
            <a:off x="0" y="0"/>
            <a:ext cx="9143640" cy="5143320"/>
          </a:xfrm>
          <a:prstGeom prst="rect">
            <a:avLst/>
          </a:prstGeom>
          <a:solidFill>
            <a:schemeClr val="lt1">
              <a:lumMod val="85000"/>
              <a:alpha val="50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sp>
        <p:nvSpPr>
          <p:cNvPr id="30" name="Rettangolo 5"/>
          <p:cNvSpPr/>
          <p:nvPr/>
        </p:nvSpPr>
        <p:spPr>
          <a:xfrm>
            <a:off x="2885400" y="-20160"/>
            <a:ext cx="8249400" cy="5163480"/>
          </a:xfrm>
          <a:custGeom>
            <a:avLst/>
            <a:gdLst>
              <a:gd name="textAreaLeft" fmla="*/ 0 w 8249400"/>
              <a:gd name="textAreaRight" fmla="*/ 8249760 w 8249400"/>
              <a:gd name="textAreaTop" fmla="*/ 0 h 5163480"/>
              <a:gd name="textAreaBottom" fmla="*/ 5163840 h 5163480"/>
              <a:gd name="GluePoint1X" fmla="*/ 2641600 w 8249920"/>
              <a:gd name="GluePoint1Y" fmla="*/ 0 h 5163820"/>
              <a:gd name="GluePoint2X" fmla="*/ 8249920 w 8249920"/>
              <a:gd name="GluePoint2Y" fmla="*/ 30480 h 5163820"/>
              <a:gd name="GluePoint3X" fmla="*/ 5648960 w 8249920"/>
              <a:gd name="GluePoint3Y" fmla="*/ 5163820 h 5163820"/>
              <a:gd name="GluePoint4X" fmla="*/ 0 w 8249920"/>
              <a:gd name="GluePoint4Y" fmla="*/ 5163820 h 5163820"/>
              <a:gd name="GluePoint5X" fmla="*/ 2641600 w 8249920"/>
              <a:gd name="GluePoint5Y" fmla="*/ 0 h 516382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8249920" h="5163820">
                <a:moveTo>
                  <a:pt x="2641600" y="0"/>
                </a:moveTo>
                <a:lnTo>
                  <a:pt x="8249920" y="30480"/>
                </a:lnTo>
                <a:lnTo>
                  <a:pt x="5648960" y="5163820"/>
                </a:lnTo>
                <a:lnTo>
                  <a:pt x="0" y="5163820"/>
                </a:lnTo>
                <a:lnTo>
                  <a:pt x="2641600" y="0"/>
                </a:lnTo>
                <a:close/>
              </a:path>
            </a:pathLst>
          </a:custGeom>
          <a:solidFill>
            <a:srgbClr val="00A5D0">
              <a:alpha val="67000"/>
            </a:srgb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sp>
        <p:nvSpPr>
          <p:cNvPr id="31" name="Rettangolo 5"/>
          <p:cNvSpPr/>
          <p:nvPr/>
        </p:nvSpPr>
        <p:spPr>
          <a:xfrm>
            <a:off x="3637440" y="-20160"/>
            <a:ext cx="6806880" cy="5163480"/>
          </a:xfrm>
          <a:custGeom>
            <a:avLst/>
            <a:gdLst>
              <a:gd name="textAreaLeft" fmla="*/ 0 w 6806880"/>
              <a:gd name="textAreaRight" fmla="*/ 6807240 w 6806880"/>
              <a:gd name="textAreaTop" fmla="*/ 0 h 5163480"/>
              <a:gd name="textAreaBottom" fmla="*/ 5163840 h 5163480"/>
              <a:gd name="GluePoint1X" fmla="*/ 2600960 w 6807200"/>
              <a:gd name="GluePoint1Y" fmla="*/ 0 h 5163820"/>
              <a:gd name="GluePoint2X" fmla="*/ 6807200 w 6807200"/>
              <a:gd name="GluePoint2Y" fmla="*/ 0 h 5163820"/>
              <a:gd name="GluePoint3X" fmla="*/ 4155440 w 6807200"/>
              <a:gd name="GluePoint3Y" fmla="*/ 5153660 h 5163820"/>
              <a:gd name="GluePoint4X" fmla="*/ 0 w 6807200"/>
              <a:gd name="GluePoint4Y" fmla="*/ 5163820 h 5163820"/>
              <a:gd name="GluePoint5X" fmla="*/ 2600960 w 6807200"/>
              <a:gd name="GluePoint5Y" fmla="*/ 0 h 516382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6807200" h="5163820">
                <a:moveTo>
                  <a:pt x="2600960" y="0"/>
                </a:moveTo>
                <a:lnTo>
                  <a:pt x="6807200" y="0"/>
                </a:lnTo>
                <a:lnTo>
                  <a:pt x="4155440" y="5153660"/>
                </a:lnTo>
                <a:lnTo>
                  <a:pt x="0" y="5163820"/>
                </a:lnTo>
                <a:lnTo>
                  <a:pt x="2600960" y="0"/>
                </a:lnTo>
                <a:close/>
              </a:path>
            </a:pathLst>
          </a:custGeom>
          <a:solidFill>
            <a:srgbClr val="00A5D0">
              <a:alpha val="68000"/>
            </a:srgb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pic>
        <p:nvPicPr>
          <p:cNvPr id="32" name="Immagine 1"/>
          <p:cNvPicPr/>
          <p:nvPr/>
        </p:nvPicPr>
        <p:blipFill>
          <a:blip r:embed="rId3"/>
          <a:stretch/>
        </p:blipFill>
        <p:spPr>
          <a:xfrm>
            <a:off x="6246720" y="4680000"/>
            <a:ext cx="1494360" cy="246960"/>
          </a:xfrm>
          <a:prstGeom prst="rect">
            <a:avLst/>
          </a:prstGeom>
          <a:noFill/>
          <a:ln w="0">
            <a:noFill/>
          </a:ln>
        </p:spPr>
      </p:pic>
      <p:pic>
        <p:nvPicPr>
          <p:cNvPr id="33" name="Immagine 3"/>
          <p:cNvPicPr/>
          <p:nvPr/>
        </p:nvPicPr>
        <p:blipFill>
          <a:blip r:embed="rId4"/>
          <a:srcRect t="12280" b="27463"/>
          <a:stretch/>
        </p:blipFill>
        <p:spPr>
          <a:xfrm>
            <a:off x="4203360" y="4651560"/>
            <a:ext cx="1494360" cy="26712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Pagina interna">
    <p:bg>
      <p:bgPr>
        <a:solidFill>
          <a:srgbClr val="FFFFFF"/>
        </a:solidFill>
        <a:effectLst/>
      </p:bgPr>
    </p:bg>
    <p:spTree>
      <p:nvGrpSpPr>
        <p:cNvPr id="1" name=""/>
        <p:cNvGrpSpPr/>
        <p:nvPr/>
      </p:nvGrpSpPr>
      <p:grpSpPr>
        <a:xfrm>
          <a:off x="0" y="0"/>
          <a:ext cx="0" cy="0"/>
          <a:chOff x="0" y="0"/>
          <a:chExt cx="0" cy="0"/>
        </a:xfrm>
      </p:grpSpPr>
      <p:sp>
        <p:nvSpPr>
          <p:cNvPr id="34" name="Rettangolo 6"/>
          <p:cNvSpPr/>
          <p:nvPr/>
        </p:nvSpPr>
        <p:spPr>
          <a:xfrm>
            <a:off x="0" y="0"/>
            <a:ext cx="9143640" cy="5143320"/>
          </a:xfrm>
          <a:prstGeom prst="rect">
            <a:avLst/>
          </a:prstGeom>
          <a:solidFill>
            <a:schemeClr val="bg1">
              <a:lumMod val="95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cxnSp>
        <p:nvCxnSpPr>
          <p:cNvPr id="35" name="Connettore 1 8"/>
          <p:cNvCxnSpPr/>
          <p:nvPr/>
        </p:nvCxnSpPr>
        <p:spPr>
          <a:xfrm>
            <a:off x="1013760" y="406440"/>
            <a:ext cx="360" cy="4317120"/>
          </a:xfrm>
          <a:prstGeom prst="straightConnector1">
            <a:avLst/>
          </a:prstGeom>
          <a:ln>
            <a:solidFill>
              <a:srgbClr val="00A5D0"/>
            </a:solidFill>
            <a:round/>
          </a:ln>
        </p:spPr>
      </p:cxnSp>
      <p:sp>
        <p:nvSpPr>
          <p:cNvPr id="36" name="CasellaDiTesto 10"/>
          <p:cNvSpPr/>
          <p:nvPr/>
        </p:nvSpPr>
        <p:spPr>
          <a:xfrm>
            <a:off x="104040" y="4536360"/>
            <a:ext cx="853920" cy="2149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800" b="0" u="none" strike="noStrike">
                <a:solidFill>
                  <a:srgbClr val="00A5D0"/>
                </a:solidFill>
                <a:effectLst/>
                <a:uFillTx/>
                <a:latin typeface="Lato Medium"/>
              </a:rPr>
              <a:t>federmetano.it</a:t>
            </a:r>
            <a:endParaRPr lang="it-IT" sz="800" b="0" u="none" strike="noStrike">
              <a:solidFill>
                <a:srgbClr val="000000"/>
              </a:solidFill>
              <a:effectLst/>
              <a:uFillTx/>
              <a:latin typeface="Arial"/>
            </a:endParaRPr>
          </a:p>
        </p:txBody>
      </p:sp>
      <p:pic>
        <p:nvPicPr>
          <p:cNvPr id="37" name="Immagine 3" descr="Federmetano_acronimo_positivo.png"/>
          <p:cNvPicPr/>
          <p:nvPr/>
        </p:nvPicPr>
        <p:blipFill>
          <a:blip r:embed="rId2"/>
          <a:stretch/>
        </p:blipFill>
        <p:spPr>
          <a:xfrm>
            <a:off x="91800" y="156960"/>
            <a:ext cx="830520" cy="830520"/>
          </a:xfrm>
          <a:prstGeom prst="rect">
            <a:avLst/>
          </a:prstGeom>
          <a:noFill/>
          <a:ln w="0">
            <a:noFill/>
          </a:ln>
        </p:spPr>
      </p:pic>
      <p:sp>
        <p:nvSpPr>
          <p:cNvPr id="38" name="PlaceHolder 1"/>
          <p:cNvSpPr>
            <a:spLocks noGrp="1"/>
          </p:cNvSpPr>
          <p:nvPr>
            <p:ph type="sldNum" idx="1"/>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EB68B234-98B8-4D1C-AC49-9BC2E8220F2A}" type="slidenum">
              <a:rPr lang="it-IT" sz="800" b="0" u="none" strike="noStrike">
                <a:solidFill>
                  <a:schemeClr val="dk1">
                    <a:lumMod val="95000"/>
                    <a:lumOff val="5000"/>
                  </a:schemeClr>
                </a:solidFill>
                <a:effectLst/>
                <a:uFillTx/>
                <a:latin typeface="Lato Light"/>
              </a:rPr>
              <a:t>‹N›</a:t>
            </a:fld>
            <a:endParaRPr lang="it-IT" sz="800" b="0" u="none" strike="noStrike">
              <a:solidFill>
                <a:srgbClr val="000000"/>
              </a:solidFill>
              <a:effectLst/>
              <a:uFillTx/>
              <a:latin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Pagina interna - watermark">
    <p:bg>
      <p:bgPr>
        <a:solidFill>
          <a:srgbClr val="FFFFFF"/>
        </a:solidFill>
        <a:effectLst/>
      </p:bgPr>
    </p:bg>
    <p:spTree>
      <p:nvGrpSpPr>
        <p:cNvPr id="1" name=""/>
        <p:cNvGrpSpPr/>
        <p:nvPr/>
      </p:nvGrpSpPr>
      <p:grpSpPr>
        <a:xfrm>
          <a:off x="0" y="0"/>
          <a:ext cx="0" cy="0"/>
          <a:chOff x="0" y="0"/>
          <a:chExt cx="0" cy="0"/>
        </a:xfrm>
      </p:grpSpPr>
      <p:sp>
        <p:nvSpPr>
          <p:cNvPr id="39" name="Rettangolo 6"/>
          <p:cNvSpPr/>
          <p:nvPr/>
        </p:nvSpPr>
        <p:spPr>
          <a:xfrm>
            <a:off x="0" y="0"/>
            <a:ext cx="9143640" cy="5143320"/>
          </a:xfrm>
          <a:prstGeom prst="rect">
            <a:avLst/>
          </a:prstGeom>
          <a:solidFill>
            <a:schemeClr val="bg1">
              <a:lumMod val="95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cxnSp>
        <p:nvCxnSpPr>
          <p:cNvPr id="40" name="Connettore 1 2"/>
          <p:cNvCxnSpPr/>
          <p:nvPr/>
        </p:nvCxnSpPr>
        <p:spPr>
          <a:xfrm>
            <a:off x="1013760" y="406440"/>
            <a:ext cx="360" cy="4317120"/>
          </a:xfrm>
          <a:prstGeom prst="straightConnector1">
            <a:avLst/>
          </a:prstGeom>
          <a:ln>
            <a:solidFill>
              <a:srgbClr val="00A5D0"/>
            </a:solidFill>
            <a:round/>
          </a:ln>
        </p:spPr>
      </p:cxnSp>
      <p:sp>
        <p:nvSpPr>
          <p:cNvPr id="41" name="Rettangolo 5"/>
          <p:cNvSpPr/>
          <p:nvPr/>
        </p:nvSpPr>
        <p:spPr>
          <a:xfrm>
            <a:off x="0" y="420480"/>
            <a:ext cx="993240" cy="84493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it-IT" sz="700" b="0" u="none" strike="noStrike" dirty="0">
                <a:solidFill>
                  <a:srgbClr val="28323C"/>
                </a:solidFill>
                <a:effectLst/>
                <a:uFillTx/>
                <a:latin typeface="Lato Regular"/>
              </a:rPr>
              <a:t>AUDIZIONI PERIODICHE ARERA</a:t>
            </a:r>
          </a:p>
          <a:p>
            <a:pPr algn="ctr" defTabSz="457200">
              <a:lnSpc>
                <a:spcPct val="100000"/>
              </a:lnSpc>
            </a:pPr>
            <a:r>
              <a:rPr lang="it-IT" sz="700" b="0" u="none" strike="noStrike" dirty="0">
                <a:solidFill>
                  <a:srgbClr val="28323C"/>
                </a:solidFill>
                <a:effectLst/>
                <a:uFillTx/>
                <a:latin typeface="Lato Regular"/>
              </a:rPr>
              <a:t>10-11 settembre 2026</a:t>
            </a:r>
          </a:p>
          <a:p>
            <a:pPr algn="ctr" defTabSz="457200">
              <a:lnSpc>
                <a:spcPct val="100000"/>
              </a:lnSpc>
            </a:pPr>
            <a:endParaRPr lang="it-IT" sz="700" b="0" u="none" strike="noStrike" dirty="0">
              <a:solidFill>
                <a:srgbClr val="000000"/>
              </a:solidFill>
              <a:effectLst/>
              <a:uFillTx/>
              <a:latin typeface="Arial"/>
            </a:endParaRPr>
          </a:p>
          <a:p>
            <a:pPr algn="ctr" defTabSz="457200">
              <a:lnSpc>
                <a:spcPct val="100000"/>
              </a:lnSpc>
            </a:pPr>
            <a:r>
              <a:rPr lang="it-IT" sz="700" b="0" u="none" strike="noStrike" dirty="0">
                <a:solidFill>
                  <a:srgbClr val="28323C"/>
                </a:solidFill>
                <a:effectLst/>
                <a:uFillTx/>
                <a:latin typeface="Lato Regular"/>
              </a:rPr>
              <a:t>Quadro Strategico 2026 - 2029</a:t>
            </a:r>
            <a:endParaRPr lang="it-IT" sz="700" b="0" u="none" strike="noStrike" dirty="0">
              <a:solidFill>
                <a:srgbClr val="000000"/>
              </a:solidFill>
              <a:effectLst/>
              <a:uFillTx/>
              <a:latin typeface="Arial"/>
            </a:endParaRPr>
          </a:p>
        </p:txBody>
      </p:sp>
      <p:sp>
        <p:nvSpPr>
          <p:cNvPr id="42" name="PlaceHolder 1"/>
          <p:cNvSpPr>
            <a:spLocks noGrp="1"/>
          </p:cNvSpPr>
          <p:nvPr>
            <p:ph type="sldNum" idx="2"/>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59BF2EFF-574B-4043-A05E-11F7AEEA515C}" type="slidenum">
              <a:rPr lang="it-IT" sz="800" b="0" u="none" strike="noStrike">
                <a:solidFill>
                  <a:schemeClr val="dk1">
                    <a:lumMod val="95000"/>
                    <a:lumOff val="5000"/>
                  </a:schemeClr>
                </a:solidFill>
                <a:effectLst/>
                <a:uFillTx/>
                <a:latin typeface="Lato Light"/>
              </a:rPr>
              <a:t>‹N›</a:t>
            </a:fld>
            <a:endParaRPr lang="it-IT" sz="800" b="0" u="none" strike="noStrike">
              <a:solidFill>
                <a:srgbClr val="000000"/>
              </a:solidFill>
              <a:effectLst/>
              <a:uFillTx/>
              <a:latin typeface="Times New Roman"/>
            </a:endParaRPr>
          </a:p>
        </p:txBody>
      </p:sp>
      <p:sp>
        <p:nvSpPr>
          <p:cNvPr id="43" name="PlaceHolder 2"/>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buNone/>
            </a:pPr>
            <a:r>
              <a:rPr lang="it-IT" sz="1800" b="0" u="none" strike="noStrike">
                <a:solidFill>
                  <a:schemeClr val="dk1"/>
                </a:solidFill>
                <a:effectLst/>
                <a:uFillTx/>
                <a:latin typeface="Calibri"/>
              </a:rPr>
              <a:t>Fai clic per modificare il formato del testo del titolo</a:t>
            </a:r>
          </a:p>
        </p:txBody>
      </p:sp>
      <p:sp>
        <p:nvSpPr>
          <p:cNvPr id="44" name="PlaceHolder 3"/>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3200" b="0" u="none" strike="noStrike">
                <a:solidFill>
                  <a:schemeClr val="dk1"/>
                </a:solidFill>
                <a:effectLst/>
                <a:uFillTx/>
                <a:latin typeface="Calibri"/>
              </a:rPr>
              <a:t>Fai clic per modificare il formato del testo della struttura</a:t>
            </a:r>
          </a:p>
          <a:p>
            <a:pPr marL="864000" lvl="1" indent="-324000">
              <a:spcBef>
                <a:spcPts val="1134"/>
              </a:spcBef>
              <a:buClr>
                <a:srgbClr val="000000"/>
              </a:buClr>
              <a:buSzPct val="75000"/>
              <a:buFont typeface="Symbol" charset="2"/>
              <a:buChar char=""/>
            </a:pPr>
            <a:r>
              <a:rPr lang="it-IT" sz="2400" b="0" u="none" strike="noStrike">
                <a:solidFill>
                  <a:schemeClr val="dk1"/>
                </a:solidFill>
                <a:effectLst/>
                <a:uFillTx/>
                <a:latin typeface="Calibri"/>
              </a:rPr>
              <a:t>Secondo livello struttura</a:t>
            </a:r>
          </a:p>
          <a:p>
            <a:pPr marL="1296000" lvl="2" indent="-288000">
              <a:spcBef>
                <a:spcPts val="850"/>
              </a:spcBef>
              <a:buClr>
                <a:srgbClr val="000000"/>
              </a:buClr>
              <a:buSzPct val="45000"/>
              <a:buFont typeface="Wingdings" charset="2"/>
              <a:buChar char=""/>
            </a:pPr>
            <a:r>
              <a:rPr lang="it-IT" sz="2000" b="0" u="none" strike="noStrike">
                <a:solidFill>
                  <a:schemeClr val="dk1"/>
                </a:solidFill>
                <a:effectLst/>
                <a:uFillTx/>
                <a:latin typeface="Calibri"/>
              </a:rPr>
              <a:t>Terzo livello struttura</a:t>
            </a:r>
          </a:p>
          <a:p>
            <a:pPr marL="1728000" lvl="3" indent="-216000">
              <a:spcBef>
                <a:spcPts val="567"/>
              </a:spcBef>
              <a:buClr>
                <a:srgbClr val="000000"/>
              </a:buClr>
              <a:buSzPct val="75000"/>
              <a:buFont typeface="Symbol" charset="2"/>
              <a:buChar char=""/>
            </a:pPr>
            <a:r>
              <a:rPr lang="it-IT" sz="2000" b="0" u="none" strike="noStrike">
                <a:solidFill>
                  <a:schemeClr val="dk1"/>
                </a:solidFill>
                <a:effectLst/>
                <a:uFillTx/>
                <a:latin typeface="Calibri"/>
              </a:rPr>
              <a:t>Quarto livello struttura</a:t>
            </a:r>
          </a:p>
          <a:p>
            <a:pPr marL="2160000" lvl="4" indent="-216000">
              <a:spcBef>
                <a:spcPts val="283"/>
              </a:spcBef>
              <a:buClr>
                <a:srgbClr val="000000"/>
              </a:buClr>
              <a:buSzPct val="45000"/>
              <a:buFont typeface="Wingdings" charset="2"/>
              <a:buChar char=""/>
            </a:pPr>
            <a:r>
              <a:rPr lang="it-IT" sz="2000" b="0" u="none" strike="noStrike">
                <a:solidFill>
                  <a:schemeClr val="dk1"/>
                </a:solidFill>
                <a:effectLst/>
                <a:uFillTx/>
                <a:latin typeface="Calibri"/>
              </a:rPr>
              <a:t>Quinto livello struttura</a:t>
            </a:r>
          </a:p>
          <a:p>
            <a:pPr marL="2592000" lvl="5" indent="-216000">
              <a:spcBef>
                <a:spcPts val="283"/>
              </a:spcBef>
              <a:buClr>
                <a:srgbClr val="000000"/>
              </a:buClr>
              <a:buSzPct val="45000"/>
              <a:buFont typeface="Wingdings" charset="2"/>
              <a:buChar char=""/>
            </a:pPr>
            <a:r>
              <a:rPr lang="it-IT" sz="2000" b="0" u="none" strike="noStrike">
                <a:solidFill>
                  <a:schemeClr val="dk1"/>
                </a:solidFill>
                <a:effectLst/>
                <a:uFillTx/>
                <a:latin typeface="Calibri"/>
              </a:rPr>
              <a:t>Sesto livello struttura</a:t>
            </a:r>
          </a:p>
          <a:p>
            <a:pPr marL="3024000" lvl="6" indent="-216000">
              <a:spcBef>
                <a:spcPts val="283"/>
              </a:spcBef>
              <a:buClr>
                <a:srgbClr val="000000"/>
              </a:buClr>
              <a:buSzPct val="45000"/>
              <a:buFont typeface="Wingdings" charset="2"/>
              <a:buChar char=""/>
            </a:pPr>
            <a:r>
              <a:rPr lang="it-IT" sz="2000" b="0" u="none" strike="noStrike">
                <a:solidFill>
                  <a:schemeClr val="dk1"/>
                </a:solidFill>
                <a:effectLst/>
                <a:uFillTx/>
                <a:latin typeface="Calibri"/>
              </a:rPr>
              <a:t>Settimo livello struttura</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agina interna - evento">
    <p:bg>
      <p:bgPr>
        <a:solidFill>
          <a:srgbClr val="FFFFFF"/>
        </a:solidFill>
        <a:effectLst/>
      </p:bgPr>
    </p:bg>
    <p:spTree>
      <p:nvGrpSpPr>
        <p:cNvPr id="1" name=""/>
        <p:cNvGrpSpPr/>
        <p:nvPr/>
      </p:nvGrpSpPr>
      <p:grpSpPr>
        <a:xfrm>
          <a:off x="0" y="0"/>
          <a:ext cx="0" cy="0"/>
          <a:chOff x="0" y="0"/>
          <a:chExt cx="0" cy="0"/>
        </a:xfrm>
      </p:grpSpPr>
      <p:sp>
        <p:nvSpPr>
          <p:cNvPr id="45" name="Rettangolo 6"/>
          <p:cNvSpPr/>
          <p:nvPr/>
        </p:nvSpPr>
        <p:spPr>
          <a:xfrm>
            <a:off x="0" y="0"/>
            <a:ext cx="9143640" cy="5143320"/>
          </a:xfrm>
          <a:prstGeom prst="rect">
            <a:avLst/>
          </a:prstGeom>
          <a:solidFill>
            <a:schemeClr val="bg1">
              <a:lumMod val="95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cxnSp>
        <p:nvCxnSpPr>
          <p:cNvPr id="46" name="Connettore 1 2"/>
          <p:cNvCxnSpPr/>
          <p:nvPr/>
        </p:nvCxnSpPr>
        <p:spPr>
          <a:xfrm>
            <a:off x="1013760" y="406440"/>
            <a:ext cx="360" cy="4317120"/>
          </a:xfrm>
          <a:prstGeom prst="straightConnector1">
            <a:avLst/>
          </a:prstGeom>
          <a:ln>
            <a:solidFill>
              <a:srgbClr val="00A5D0"/>
            </a:solidFill>
            <a:round/>
          </a:ln>
        </p:spPr>
      </p:cxnSp>
      <p:sp>
        <p:nvSpPr>
          <p:cNvPr id="47" name="PlaceHolder 1"/>
          <p:cNvSpPr>
            <a:spLocks noGrp="1"/>
          </p:cNvSpPr>
          <p:nvPr>
            <p:ph type="sldNum" idx="3"/>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EC49ED1C-DDDE-4E8A-B24D-D93BAEACF3B3}" type="slidenum">
              <a:rPr lang="it-IT" sz="800" b="0" u="none" strike="noStrike">
                <a:solidFill>
                  <a:schemeClr val="dk1">
                    <a:lumMod val="95000"/>
                    <a:lumOff val="5000"/>
                  </a:schemeClr>
                </a:solidFill>
                <a:effectLst/>
                <a:uFillTx/>
                <a:latin typeface="Lato Light"/>
              </a:rPr>
              <a:t>‹N›</a:t>
            </a:fld>
            <a:endParaRPr lang="it-IT" sz="800" b="0" u="none" strike="noStrike">
              <a:solidFill>
                <a:srgbClr val="000000"/>
              </a:solidFill>
              <a:effectLst/>
              <a:uFillTx/>
              <a:latin typeface="Times New Roman"/>
            </a:endParaRPr>
          </a:p>
        </p:txBody>
      </p:sp>
      <p:sp>
        <p:nvSpPr>
          <p:cNvPr id="49" name="PlaceHolder 2"/>
          <p:cNvSpPr>
            <a:spLocks noGrp="1"/>
          </p:cNvSpPr>
          <p:nvPr>
            <p:ph type="title"/>
          </p:nvPr>
        </p:nvSpPr>
        <p:spPr>
          <a:xfrm>
            <a:off x="457200" y="205200"/>
            <a:ext cx="8229240" cy="858600"/>
          </a:xfrm>
          <a:prstGeom prst="rect">
            <a:avLst/>
          </a:prstGeom>
          <a:noFill/>
          <a:ln w="0">
            <a:noFill/>
          </a:ln>
        </p:spPr>
        <p:txBody>
          <a:bodyPr lIns="0" tIns="0" rIns="0" bIns="0" anchor="ctr">
            <a:noAutofit/>
          </a:bodyPr>
          <a:lstStyle/>
          <a:p>
            <a:pPr indent="0">
              <a:buNone/>
            </a:pPr>
            <a:r>
              <a:rPr lang="it-IT" sz="1800" b="0" u="none" strike="noStrike">
                <a:solidFill>
                  <a:schemeClr val="dk1"/>
                </a:solidFill>
                <a:effectLst/>
                <a:uFillTx/>
                <a:latin typeface="Calibri"/>
              </a:rPr>
              <a:t>Fai clic per modificare il formato del testo del titolo</a:t>
            </a:r>
          </a:p>
        </p:txBody>
      </p:sp>
      <p:sp>
        <p:nvSpPr>
          <p:cNvPr id="50" name="PlaceHolder 3"/>
          <p:cNvSpPr>
            <a:spLocks noGrp="1"/>
          </p:cNvSpPr>
          <p:nvPr>
            <p:ph type="body"/>
          </p:nvPr>
        </p:nvSpPr>
        <p:spPr>
          <a:xfrm>
            <a:off x="457200" y="1203480"/>
            <a:ext cx="8229240" cy="29829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it-IT" sz="3200" b="0" u="none" strike="noStrike" dirty="0">
                <a:solidFill>
                  <a:schemeClr val="dk1"/>
                </a:solidFill>
                <a:effectLst/>
                <a:uFillTx/>
                <a:latin typeface="Calibri"/>
              </a:rPr>
              <a:t>Fai clic per modificare il formato del testo della struttura</a:t>
            </a:r>
          </a:p>
          <a:p>
            <a:pPr marL="864000" lvl="1" indent="-324000">
              <a:spcBef>
                <a:spcPts val="1134"/>
              </a:spcBef>
              <a:buClr>
                <a:srgbClr val="000000"/>
              </a:buClr>
              <a:buSzPct val="75000"/>
              <a:buFont typeface="Symbol" charset="2"/>
              <a:buChar char=""/>
            </a:pPr>
            <a:r>
              <a:rPr lang="it-IT" sz="2400" b="0" u="none" strike="noStrike" dirty="0">
                <a:solidFill>
                  <a:schemeClr val="dk1"/>
                </a:solidFill>
                <a:effectLst/>
                <a:uFillTx/>
                <a:latin typeface="Calibri"/>
              </a:rPr>
              <a:t>Secondo livello struttura</a:t>
            </a:r>
          </a:p>
          <a:p>
            <a:pPr marL="1296000" lvl="2" indent="-288000">
              <a:spcBef>
                <a:spcPts val="850"/>
              </a:spcBef>
              <a:buClr>
                <a:srgbClr val="000000"/>
              </a:buClr>
              <a:buSzPct val="45000"/>
              <a:buFont typeface="Wingdings" charset="2"/>
              <a:buChar char=""/>
            </a:pPr>
            <a:r>
              <a:rPr lang="it-IT" sz="2000" b="0" u="none" strike="noStrike" dirty="0">
                <a:solidFill>
                  <a:schemeClr val="dk1"/>
                </a:solidFill>
                <a:effectLst/>
                <a:uFillTx/>
                <a:latin typeface="Calibri"/>
              </a:rPr>
              <a:t>Terzo livello struttura</a:t>
            </a:r>
          </a:p>
          <a:p>
            <a:pPr marL="1728000" lvl="3" indent="-216000">
              <a:spcBef>
                <a:spcPts val="567"/>
              </a:spcBef>
              <a:buClr>
                <a:srgbClr val="000000"/>
              </a:buClr>
              <a:buSzPct val="75000"/>
              <a:buFont typeface="Symbol" charset="2"/>
              <a:buChar char=""/>
            </a:pPr>
            <a:r>
              <a:rPr lang="it-IT" sz="2000" b="0" u="none" strike="noStrike" dirty="0">
                <a:solidFill>
                  <a:schemeClr val="dk1"/>
                </a:solidFill>
                <a:effectLst/>
                <a:uFillTx/>
                <a:latin typeface="Calibri"/>
              </a:rPr>
              <a:t>Quarto livello struttura</a:t>
            </a:r>
          </a:p>
          <a:p>
            <a:pPr marL="2160000" lvl="4" indent="-216000">
              <a:spcBef>
                <a:spcPts val="283"/>
              </a:spcBef>
              <a:buClr>
                <a:srgbClr val="000000"/>
              </a:buClr>
              <a:buSzPct val="45000"/>
              <a:buFont typeface="Wingdings" charset="2"/>
              <a:buChar char=""/>
            </a:pPr>
            <a:r>
              <a:rPr lang="it-IT" sz="2000" b="0" u="none" strike="noStrike" dirty="0">
                <a:solidFill>
                  <a:schemeClr val="dk1"/>
                </a:solidFill>
                <a:effectLst/>
                <a:uFillTx/>
                <a:latin typeface="Calibri"/>
              </a:rPr>
              <a:t>Quinto livello struttura</a:t>
            </a:r>
          </a:p>
          <a:p>
            <a:pPr marL="2592000" lvl="5" indent="-216000">
              <a:spcBef>
                <a:spcPts val="283"/>
              </a:spcBef>
              <a:buClr>
                <a:srgbClr val="000000"/>
              </a:buClr>
              <a:buSzPct val="45000"/>
              <a:buFont typeface="Wingdings" charset="2"/>
              <a:buChar char=""/>
            </a:pPr>
            <a:r>
              <a:rPr lang="it-IT" sz="2000" b="0" u="none" strike="noStrike" dirty="0">
                <a:solidFill>
                  <a:schemeClr val="dk1"/>
                </a:solidFill>
                <a:effectLst/>
                <a:uFillTx/>
                <a:latin typeface="Calibri"/>
              </a:rPr>
              <a:t>Sesto livello struttura</a:t>
            </a:r>
          </a:p>
          <a:p>
            <a:pPr marL="3024000" lvl="6" indent="-216000">
              <a:spcBef>
                <a:spcPts val="283"/>
              </a:spcBef>
              <a:buClr>
                <a:srgbClr val="000000"/>
              </a:buClr>
              <a:buSzPct val="45000"/>
              <a:buFont typeface="Wingdings" charset="2"/>
              <a:buChar char=""/>
            </a:pPr>
            <a:r>
              <a:rPr lang="it-IT" sz="2000" b="0" u="none" strike="noStrike" dirty="0">
                <a:solidFill>
                  <a:schemeClr val="dk1"/>
                </a:solidFill>
                <a:effectLst/>
                <a:uFillTx/>
                <a:latin typeface="Calibri"/>
              </a:rPr>
              <a:t>Settimo livello struttura</a:t>
            </a:r>
          </a:p>
        </p:txBody>
      </p:sp>
      <p:sp>
        <p:nvSpPr>
          <p:cNvPr id="2" name="Rettangolo 5">
            <a:extLst>
              <a:ext uri="{FF2B5EF4-FFF2-40B4-BE49-F238E27FC236}">
                <a16:creationId xmlns:a16="http://schemas.microsoft.com/office/drawing/2014/main" id="{F9EB6142-2C0C-7C07-FD0B-E2E5F741C2DC}"/>
              </a:ext>
            </a:extLst>
          </p:cNvPr>
          <p:cNvSpPr/>
          <p:nvPr userDrawn="1"/>
        </p:nvSpPr>
        <p:spPr>
          <a:xfrm>
            <a:off x="0" y="420480"/>
            <a:ext cx="993240" cy="84493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it-IT" sz="700" b="0" u="none" strike="noStrike" dirty="0">
                <a:solidFill>
                  <a:srgbClr val="28323C"/>
                </a:solidFill>
                <a:effectLst/>
                <a:uFillTx/>
                <a:latin typeface="Lato Regular"/>
              </a:rPr>
              <a:t>AUDIZIONI PERIODICHE ARERA</a:t>
            </a:r>
          </a:p>
          <a:p>
            <a:pPr algn="ctr" defTabSz="457200">
              <a:lnSpc>
                <a:spcPct val="100000"/>
              </a:lnSpc>
            </a:pPr>
            <a:r>
              <a:rPr lang="it-IT" sz="700" b="0" u="none" strike="noStrike" dirty="0">
                <a:solidFill>
                  <a:srgbClr val="28323C"/>
                </a:solidFill>
                <a:effectLst/>
                <a:uFillTx/>
                <a:latin typeface="Lato Regular"/>
              </a:rPr>
              <a:t>10-11 settembre 2026</a:t>
            </a:r>
          </a:p>
          <a:p>
            <a:pPr algn="ctr" defTabSz="457200">
              <a:lnSpc>
                <a:spcPct val="100000"/>
              </a:lnSpc>
            </a:pPr>
            <a:endParaRPr lang="it-IT" sz="700" b="0" u="none" strike="noStrike" dirty="0">
              <a:solidFill>
                <a:srgbClr val="000000"/>
              </a:solidFill>
              <a:effectLst/>
              <a:uFillTx/>
              <a:latin typeface="Arial"/>
            </a:endParaRPr>
          </a:p>
          <a:p>
            <a:pPr algn="ctr" defTabSz="457200">
              <a:lnSpc>
                <a:spcPct val="100000"/>
              </a:lnSpc>
            </a:pPr>
            <a:r>
              <a:rPr lang="it-IT" sz="700" b="0" u="none" strike="noStrike" dirty="0">
                <a:solidFill>
                  <a:srgbClr val="28323C"/>
                </a:solidFill>
                <a:effectLst/>
                <a:uFillTx/>
                <a:latin typeface="Lato Regular"/>
              </a:rPr>
              <a:t>Quadro Strategico 2026 - 2029</a:t>
            </a:r>
            <a:endParaRPr lang="it-IT" sz="700" b="0" u="none" strike="noStrike" dirty="0">
              <a:solidFill>
                <a:srgbClr val="000000"/>
              </a:solidFill>
              <a:effectLst/>
              <a:uFillTx/>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Pagina interna - evento + watermark">
    <p:bg>
      <p:bgPr>
        <a:solidFill>
          <a:srgbClr val="FFFFFF"/>
        </a:solidFill>
        <a:effectLst/>
      </p:bgPr>
    </p:bg>
    <p:spTree>
      <p:nvGrpSpPr>
        <p:cNvPr id="1" name=""/>
        <p:cNvGrpSpPr/>
        <p:nvPr/>
      </p:nvGrpSpPr>
      <p:grpSpPr>
        <a:xfrm>
          <a:off x="0" y="0"/>
          <a:ext cx="0" cy="0"/>
          <a:chOff x="0" y="0"/>
          <a:chExt cx="0" cy="0"/>
        </a:xfrm>
      </p:grpSpPr>
      <p:sp>
        <p:nvSpPr>
          <p:cNvPr id="51" name="Rettangolo 6"/>
          <p:cNvSpPr/>
          <p:nvPr/>
        </p:nvSpPr>
        <p:spPr>
          <a:xfrm>
            <a:off x="0" y="0"/>
            <a:ext cx="9143640" cy="5143320"/>
          </a:xfrm>
          <a:prstGeom prst="rect">
            <a:avLst/>
          </a:prstGeom>
          <a:solidFill>
            <a:schemeClr val="bg1">
              <a:lumMod val="95000"/>
            </a:schemeClr>
          </a:solidFill>
          <a:ln>
            <a:noFill/>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cxnSp>
        <p:nvCxnSpPr>
          <p:cNvPr id="52" name="Connettore 1 2"/>
          <p:cNvCxnSpPr/>
          <p:nvPr/>
        </p:nvCxnSpPr>
        <p:spPr>
          <a:xfrm>
            <a:off x="1013760" y="406440"/>
            <a:ext cx="360" cy="4317120"/>
          </a:xfrm>
          <a:prstGeom prst="straightConnector1">
            <a:avLst/>
          </a:prstGeom>
          <a:ln>
            <a:solidFill>
              <a:srgbClr val="00A5D0"/>
            </a:solidFill>
            <a:round/>
          </a:ln>
        </p:spPr>
      </p:cxnSp>
      <p:sp>
        <p:nvSpPr>
          <p:cNvPr id="53" name="CasellaDiTesto 3"/>
          <p:cNvSpPr/>
          <p:nvPr/>
        </p:nvSpPr>
        <p:spPr>
          <a:xfrm>
            <a:off x="104040" y="4536360"/>
            <a:ext cx="853920" cy="21492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800" b="0" u="none" strike="noStrike">
                <a:solidFill>
                  <a:srgbClr val="00A5D0"/>
                </a:solidFill>
                <a:effectLst/>
                <a:uFillTx/>
                <a:latin typeface="Lato Medium"/>
              </a:rPr>
              <a:t>federmetano.it</a:t>
            </a:r>
            <a:endParaRPr lang="it-IT" sz="800" b="0" u="none" strike="noStrike">
              <a:solidFill>
                <a:srgbClr val="000000"/>
              </a:solidFill>
              <a:effectLst/>
              <a:uFillTx/>
              <a:latin typeface="Arial"/>
            </a:endParaRPr>
          </a:p>
        </p:txBody>
      </p:sp>
      <p:pic>
        <p:nvPicPr>
          <p:cNvPr id="54" name="Immagine 4" descr="Federmetano_acronimo_positivo.png"/>
          <p:cNvPicPr/>
          <p:nvPr/>
        </p:nvPicPr>
        <p:blipFill>
          <a:blip r:embed="rId2"/>
          <a:stretch/>
        </p:blipFill>
        <p:spPr>
          <a:xfrm>
            <a:off x="91800" y="3202920"/>
            <a:ext cx="830520" cy="830520"/>
          </a:xfrm>
          <a:prstGeom prst="rect">
            <a:avLst/>
          </a:prstGeom>
          <a:noFill/>
          <a:ln w="0">
            <a:noFill/>
          </a:ln>
        </p:spPr>
      </p:pic>
      <p:sp>
        <p:nvSpPr>
          <p:cNvPr id="55" name="Rettangolo 5"/>
          <p:cNvSpPr/>
          <p:nvPr/>
        </p:nvSpPr>
        <p:spPr>
          <a:xfrm>
            <a:off x="20520" y="4034160"/>
            <a:ext cx="993240" cy="522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it-IT" sz="700" b="0" u="none" strike="noStrike">
                <a:solidFill>
                  <a:srgbClr val="28323C"/>
                </a:solidFill>
                <a:effectLst/>
                <a:uFillTx/>
                <a:latin typeface="Lato Regular"/>
              </a:rPr>
              <a:t>Via L. Bizzarri, 9</a:t>
            </a:r>
            <a:endParaRPr lang="it-IT" sz="700" b="0" u="none" strike="noStrike">
              <a:solidFill>
                <a:srgbClr val="000000"/>
              </a:solidFill>
              <a:effectLst/>
              <a:uFillTx/>
              <a:latin typeface="Arial"/>
            </a:endParaRPr>
          </a:p>
          <a:p>
            <a:pPr algn="ctr" defTabSz="457200">
              <a:lnSpc>
                <a:spcPct val="100000"/>
              </a:lnSpc>
            </a:pPr>
            <a:r>
              <a:rPr lang="it-IT" sz="700" b="0" u="none" strike="noStrike">
                <a:solidFill>
                  <a:srgbClr val="28323C"/>
                </a:solidFill>
                <a:effectLst/>
                <a:uFillTx/>
                <a:latin typeface="Lato Regular"/>
              </a:rPr>
              <a:t>Calderara di Reno</a:t>
            </a:r>
            <a:endParaRPr lang="it-IT" sz="700" b="0" u="none" strike="noStrike">
              <a:solidFill>
                <a:srgbClr val="000000"/>
              </a:solidFill>
              <a:effectLst/>
              <a:uFillTx/>
              <a:latin typeface="Arial"/>
            </a:endParaRPr>
          </a:p>
          <a:p>
            <a:pPr algn="ctr" defTabSz="457200">
              <a:lnSpc>
                <a:spcPct val="100000"/>
              </a:lnSpc>
            </a:pPr>
            <a:r>
              <a:rPr lang="it-IT" sz="700" b="0" u="none" strike="noStrike">
                <a:solidFill>
                  <a:srgbClr val="28323C"/>
                </a:solidFill>
                <a:effectLst/>
                <a:uFillTx/>
                <a:latin typeface="Lato Regular"/>
              </a:rPr>
              <a:t>Tel. 051.400357</a:t>
            </a:r>
            <a:endParaRPr lang="it-IT" sz="700" b="0" u="none" strike="noStrike">
              <a:solidFill>
                <a:srgbClr val="000000"/>
              </a:solidFill>
              <a:effectLst/>
              <a:uFillTx/>
              <a:latin typeface="Arial"/>
            </a:endParaRPr>
          </a:p>
          <a:p>
            <a:pPr algn="ctr" defTabSz="457200">
              <a:lnSpc>
                <a:spcPct val="100000"/>
              </a:lnSpc>
            </a:pPr>
            <a:r>
              <a:rPr lang="it-IT" sz="700" b="0" u="none" strike="noStrike">
                <a:solidFill>
                  <a:srgbClr val="28323C"/>
                </a:solidFill>
                <a:effectLst/>
                <a:uFillTx/>
                <a:latin typeface="Lato Regular"/>
              </a:rPr>
              <a:t>Fax 051.401317</a:t>
            </a:r>
            <a:endParaRPr lang="it-IT" sz="700" b="0" u="none" strike="noStrike">
              <a:solidFill>
                <a:srgbClr val="000000"/>
              </a:solidFill>
              <a:effectLst/>
              <a:uFillTx/>
              <a:latin typeface="Arial"/>
            </a:endParaRPr>
          </a:p>
        </p:txBody>
      </p:sp>
      <p:sp>
        <p:nvSpPr>
          <p:cNvPr id="56" name="CasellaDiTesto 6"/>
          <p:cNvSpPr/>
          <p:nvPr/>
        </p:nvSpPr>
        <p:spPr>
          <a:xfrm>
            <a:off x="87120" y="3889800"/>
            <a:ext cx="864000" cy="1998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700" b="0" u="none" strike="noStrike">
                <a:solidFill>
                  <a:srgbClr val="00A5D0"/>
                </a:solidFill>
                <a:effectLst/>
                <a:uFillTx/>
                <a:latin typeface="Lato Heavy"/>
              </a:rPr>
              <a:t>FEDERMETANO</a:t>
            </a:r>
            <a:endParaRPr lang="it-IT" sz="700" b="0" u="none" strike="noStrike">
              <a:solidFill>
                <a:srgbClr val="000000"/>
              </a:solidFill>
              <a:effectLst/>
              <a:uFillTx/>
              <a:latin typeface="Arial"/>
            </a:endParaRPr>
          </a:p>
        </p:txBody>
      </p:sp>
      <p:sp>
        <p:nvSpPr>
          <p:cNvPr id="57" name="PlaceHolder 1"/>
          <p:cNvSpPr>
            <a:spLocks noGrp="1"/>
          </p:cNvSpPr>
          <p:nvPr>
            <p:ph type="sldNum" idx="4"/>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3AD6260A-1252-4DB0-8D9A-419FD3223C63}" type="slidenum">
              <a:rPr lang="it-IT" sz="800" b="0" u="none" strike="noStrike">
                <a:solidFill>
                  <a:schemeClr val="dk1">
                    <a:lumMod val="95000"/>
                    <a:lumOff val="5000"/>
                  </a:schemeClr>
                </a:solidFill>
                <a:effectLst/>
                <a:uFillTx/>
                <a:latin typeface="Lato Light"/>
              </a:rPr>
              <a:t>‹N›</a:t>
            </a:fld>
            <a:endParaRPr lang="it-IT" sz="800" b="0" u="none" strike="noStrike">
              <a:solidFill>
                <a:srgbClr val="000000"/>
              </a:solidFill>
              <a:effectLst/>
              <a:uFillTx/>
              <a:latin typeface="Times New Roman"/>
            </a:endParaRPr>
          </a:p>
        </p:txBody>
      </p:sp>
      <p:sp>
        <p:nvSpPr>
          <p:cNvPr id="58" name="Rettangolo 9"/>
          <p:cNvSpPr/>
          <p:nvPr/>
        </p:nvSpPr>
        <p:spPr>
          <a:xfrm>
            <a:off x="20520" y="1085400"/>
            <a:ext cx="993240" cy="199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it-IT" sz="700" b="0" u="none" strike="noStrike">
                <a:solidFill>
                  <a:srgbClr val="28323C"/>
                </a:solidFill>
                <a:effectLst/>
                <a:uFillTx/>
                <a:latin typeface="Lato Regular"/>
              </a:rPr>
              <a:t>00/00/0000</a:t>
            </a:r>
            <a:endParaRPr lang="it-IT" sz="700" b="0" u="none" strike="noStrike">
              <a:solidFill>
                <a:srgbClr val="000000"/>
              </a:solidFill>
              <a:effectLst/>
              <a:uFillTx/>
              <a:latin typeface="Arial"/>
            </a:endParaRPr>
          </a:p>
        </p:txBody>
      </p:sp>
      <p:pic>
        <p:nvPicPr>
          <p:cNvPr id="59" name="Immagine 10" descr="EICMA.png"/>
          <p:cNvPicPr/>
          <p:nvPr/>
        </p:nvPicPr>
        <p:blipFill>
          <a:blip r:embed="rId3"/>
          <a:stretch/>
        </p:blipFill>
        <p:spPr>
          <a:xfrm>
            <a:off x="148320" y="315360"/>
            <a:ext cx="744120" cy="629640"/>
          </a:xfrm>
          <a:prstGeom prst="rect">
            <a:avLst/>
          </a:prstGeom>
          <a:noFill/>
          <a:ln w="0">
            <a:noFill/>
          </a:ln>
        </p:spPr>
      </p:pic>
      <p:sp>
        <p:nvSpPr>
          <p:cNvPr id="60" name="CasellaDiTesto 11"/>
          <p:cNvSpPr/>
          <p:nvPr/>
        </p:nvSpPr>
        <p:spPr>
          <a:xfrm rot="18900000">
            <a:off x="212040" y="576000"/>
            <a:ext cx="581760" cy="199800"/>
          </a:xfrm>
          <a:prstGeom prst="rect">
            <a:avLst/>
          </a:prstGeom>
          <a:solidFill>
            <a:schemeClr val="bg1">
              <a:lumMod val="50000"/>
            </a:schemeClr>
          </a:solid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700" b="0" u="none" strike="noStrike">
                <a:solidFill>
                  <a:schemeClr val="lt1"/>
                </a:solidFill>
                <a:effectLst/>
                <a:uFillTx/>
                <a:latin typeface="Lato Heavy"/>
              </a:rPr>
              <a:t>ESEMPIO</a:t>
            </a:r>
            <a:endParaRPr lang="it-IT" sz="700" b="0" u="none" strike="noStrike">
              <a:solidFill>
                <a:srgbClr val="FFFFFF"/>
              </a:solidFill>
              <a:effectLst/>
              <a:uFillTx/>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0.png"/><Relationship Id="rId4" Type="http://schemas.openxmlformats.org/officeDocument/2006/relationships/diagramQuickStyle" Target="../diagrams/quickStyle1.xm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CasellaDiTesto 1"/>
          <p:cNvSpPr/>
          <p:nvPr/>
        </p:nvSpPr>
        <p:spPr>
          <a:xfrm>
            <a:off x="776160" y="1694880"/>
            <a:ext cx="7591320" cy="20452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it-IT" sz="1900" b="0" u="none" strike="noStrike" dirty="0">
                <a:solidFill>
                  <a:srgbClr val="404040"/>
                </a:solidFill>
                <a:effectLst/>
                <a:uFillTx/>
                <a:latin typeface="Lato Medium"/>
              </a:rPr>
              <a:t>AUDIZIONI PERIODICHE ARERA</a:t>
            </a:r>
            <a:endParaRPr lang="it-IT" sz="1900" b="0" u="none" strike="noStrike" dirty="0">
              <a:solidFill>
                <a:srgbClr val="000000"/>
              </a:solidFill>
              <a:effectLst/>
              <a:uFillTx/>
              <a:latin typeface="Arial"/>
            </a:endParaRPr>
          </a:p>
          <a:p>
            <a:pPr algn="ctr" defTabSz="457200">
              <a:lnSpc>
                <a:spcPct val="100000"/>
              </a:lnSpc>
            </a:pPr>
            <a:r>
              <a:rPr lang="it-IT" sz="1900" b="0" u="none" strike="noStrike" dirty="0">
                <a:solidFill>
                  <a:srgbClr val="404040"/>
                </a:solidFill>
                <a:effectLst/>
                <a:uFillTx/>
                <a:latin typeface="Lato Medium"/>
              </a:rPr>
              <a:t>10-11 settembre 2026</a:t>
            </a:r>
            <a:endParaRPr lang="it-IT" sz="1900" b="0" u="none" strike="noStrike" dirty="0">
              <a:solidFill>
                <a:srgbClr val="000000"/>
              </a:solidFill>
              <a:effectLst/>
              <a:uFillTx/>
              <a:latin typeface="Arial"/>
            </a:endParaRPr>
          </a:p>
          <a:p>
            <a:pPr algn="ctr" defTabSz="457200">
              <a:lnSpc>
                <a:spcPct val="100000"/>
              </a:lnSpc>
            </a:pPr>
            <a:endParaRPr lang="it-IT" sz="1900" b="0" u="none" strike="noStrike" dirty="0">
              <a:solidFill>
                <a:srgbClr val="000000"/>
              </a:solidFill>
              <a:effectLst/>
              <a:uFillTx/>
              <a:latin typeface="Arial"/>
            </a:endParaRPr>
          </a:p>
          <a:p>
            <a:pPr algn="ctr" defTabSz="457200">
              <a:lnSpc>
                <a:spcPct val="100000"/>
              </a:lnSpc>
            </a:pPr>
            <a:endParaRPr lang="it-IT" sz="1900" b="0" u="none" strike="noStrike" dirty="0">
              <a:solidFill>
                <a:srgbClr val="000000"/>
              </a:solidFill>
              <a:effectLst/>
              <a:uFillTx/>
              <a:latin typeface="Arial"/>
            </a:endParaRPr>
          </a:p>
          <a:p>
            <a:pPr algn="ctr" defTabSz="457200">
              <a:lnSpc>
                <a:spcPct val="100000"/>
              </a:lnSpc>
            </a:pPr>
            <a:r>
              <a:rPr lang="it-IT" sz="1700" b="1" u="none" strike="noStrike" dirty="0">
                <a:solidFill>
                  <a:schemeClr val="dk1">
                    <a:lumMod val="75000"/>
                    <a:lumOff val="25000"/>
                  </a:schemeClr>
                </a:solidFill>
                <a:effectLst/>
                <a:uFillTx/>
                <a:latin typeface="Lato Light"/>
              </a:rPr>
              <a:t>QUADRO STRATEGICO 2026 – 2029 </a:t>
            </a:r>
            <a:endParaRPr lang="it-IT" sz="1700" b="1" u="none" strike="noStrike" dirty="0">
              <a:solidFill>
                <a:srgbClr val="000000"/>
              </a:solidFill>
              <a:effectLst/>
              <a:uFillTx/>
              <a:latin typeface="Arial"/>
            </a:endParaRPr>
          </a:p>
          <a:p>
            <a:pPr algn="ctr" defTabSz="457200"/>
            <a:r>
              <a:rPr lang="it-IT" sz="1700" dirty="0">
                <a:solidFill>
                  <a:schemeClr val="dk1">
                    <a:lumMod val="75000"/>
                    <a:lumOff val="25000"/>
                  </a:schemeClr>
                </a:solidFill>
                <a:latin typeface="Lato Light"/>
              </a:rPr>
              <a:t>Contributo delle Associazioni Assopetroli-Assoenergia e Federmetano</a:t>
            </a:r>
          </a:p>
          <a:p>
            <a:pPr algn="ctr" defTabSz="457200">
              <a:lnSpc>
                <a:spcPct val="100000"/>
              </a:lnSpc>
            </a:pPr>
            <a:endParaRPr lang="it-IT" sz="1700" b="0" u="none" strike="noStrike" dirty="0">
              <a:solidFill>
                <a:srgbClr val="000000"/>
              </a:solidFill>
              <a:effectLst/>
              <a:uFillTx/>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CasellaDiTesto 1"/>
          <p:cNvSpPr/>
          <p:nvPr/>
        </p:nvSpPr>
        <p:spPr>
          <a:xfrm>
            <a:off x="5186160" y="2102040"/>
            <a:ext cx="3539160" cy="276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it-IT" sz="1200" b="0" u="none" strike="noStrike">
                <a:solidFill>
                  <a:schemeClr val="lt1"/>
                </a:solidFill>
                <a:effectLst/>
                <a:uFillTx/>
                <a:latin typeface="Lato Light"/>
              </a:rPr>
              <a:t>Capitolo 1</a:t>
            </a:r>
            <a:endParaRPr lang="it-IT" sz="1200" b="0" u="none" strike="noStrike">
              <a:solidFill>
                <a:srgbClr val="000000"/>
              </a:solidFill>
              <a:effectLst/>
              <a:uFillTx/>
              <a:latin typeface="Arial"/>
            </a:endParaRPr>
          </a:p>
        </p:txBody>
      </p:sp>
      <p:sp>
        <p:nvSpPr>
          <p:cNvPr id="63" name="Rettangolo 2"/>
          <p:cNvSpPr/>
          <p:nvPr/>
        </p:nvSpPr>
        <p:spPr>
          <a:xfrm>
            <a:off x="5159520" y="2354400"/>
            <a:ext cx="3571560" cy="4611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2400" b="0" u="none" strike="noStrike">
                <a:solidFill>
                  <a:schemeClr val="lt1"/>
                </a:solidFill>
                <a:effectLst/>
                <a:uFillTx/>
                <a:latin typeface="Lato Medium"/>
              </a:rPr>
              <a:t>Dati e quadro del settore</a:t>
            </a:r>
            <a:endParaRPr lang="it-IT" sz="2400" b="0" u="none" strike="noStrike">
              <a:solidFill>
                <a:srgbClr val="000000"/>
              </a:solidFill>
              <a:effectLst/>
              <a:uFillTx/>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Diagram1"/>
          <p:cNvGraphicFramePr/>
          <p:nvPr>
            <p:extLst>
              <p:ext uri="{D42A27DB-BD31-4B8C-83A1-F6EECF244321}">
                <p14:modId xmlns:p14="http://schemas.microsoft.com/office/powerpoint/2010/main" val="4248456526"/>
              </p:ext>
            </p:extLst>
          </p:nvPr>
        </p:nvGraphicFramePr>
        <p:xfrm>
          <a:off x="1230840" y="801000"/>
          <a:ext cx="7199280" cy="3779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5" name="Rectangle 17"/>
          <p:cNvSpPr/>
          <p:nvPr/>
        </p:nvSpPr>
        <p:spPr>
          <a:xfrm>
            <a:off x="1054440" y="1135800"/>
            <a:ext cx="1592640" cy="691920"/>
          </a:xfrm>
          <a:prstGeom prst="rect">
            <a:avLst/>
          </a:prstGeom>
          <a:solidFill>
            <a:srgbClr val="00A5D0"/>
          </a:solidFill>
          <a:ln>
            <a:solidFill>
              <a:srgbClr val="00A5D0"/>
            </a:solidFill>
            <a:round/>
          </a:ln>
          <a:effectLst>
            <a:outerShdw blurRad="50760" dist="25455" dir="2700000" algn="tl" rotWithShape="0">
              <a:srgbClr val="00A5D0">
                <a:alpha val="43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defTabSz="457200">
              <a:lnSpc>
                <a:spcPct val="100000"/>
              </a:lnSpc>
            </a:pPr>
            <a:r>
              <a:rPr lang="it-IT" sz="1400" b="1" u="none" strike="noStrike" dirty="0">
                <a:solidFill>
                  <a:srgbClr val="FFFFFF"/>
                </a:solidFill>
                <a:effectLst/>
                <a:uFillTx/>
                <a:latin typeface="Lato Light"/>
                <a:ea typeface="Verdana"/>
              </a:rPr>
              <a:t>1.610 </a:t>
            </a:r>
            <a:r>
              <a:rPr lang="it-IT" sz="900" b="0" u="none" strike="noStrike" dirty="0">
                <a:solidFill>
                  <a:srgbClr val="FFFFFF"/>
                </a:solidFill>
                <a:effectLst/>
                <a:uFillTx/>
                <a:latin typeface="Lato Light"/>
                <a:ea typeface="Verdana"/>
              </a:rPr>
              <a:t>PV pubblici, di cui</a:t>
            </a:r>
            <a:endParaRPr lang="it-IT" sz="900" b="0" u="none" strike="noStrike" dirty="0">
              <a:solidFill>
                <a:srgbClr val="FFFFFF"/>
              </a:solidFill>
              <a:effectLst/>
              <a:uFillTx/>
              <a:latin typeface="Arial"/>
            </a:endParaRPr>
          </a:p>
          <a:p>
            <a:pPr defTabSz="457200">
              <a:lnSpc>
                <a:spcPct val="100000"/>
              </a:lnSpc>
            </a:pPr>
            <a:r>
              <a:rPr lang="it-IT" sz="1400" b="1" u="none" strike="noStrike" dirty="0">
                <a:solidFill>
                  <a:srgbClr val="FFFFFF"/>
                </a:solidFill>
                <a:effectLst/>
                <a:uFillTx/>
                <a:latin typeface="Lato Light"/>
                <a:ea typeface="Verdana"/>
              </a:rPr>
              <a:t>75 </a:t>
            </a:r>
            <a:r>
              <a:rPr lang="it-IT" sz="1000" b="0" u="none" strike="noStrike" dirty="0">
                <a:solidFill>
                  <a:srgbClr val="FFFFFF"/>
                </a:solidFill>
                <a:effectLst/>
                <a:uFillTx/>
                <a:latin typeface="Lato Light"/>
                <a:ea typeface="Verdana"/>
              </a:rPr>
              <a:t>PV autostradali</a:t>
            </a:r>
            <a:endParaRPr lang="it-IT" sz="1000" b="0" u="none" strike="noStrike" dirty="0">
              <a:solidFill>
                <a:srgbClr val="FFFFFF"/>
              </a:solidFill>
              <a:effectLst/>
              <a:uFillTx/>
              <a:latin typeface="Arial"/>
            </a:endParaRPr>
          </a:p>
          <a:p>
            <a:pPr defTabSz="457200">
              <a:lnSpc>
                <a:spcPct val="100000"/>
              </a:lnSpc>
            </a:pPr>
            <a:r>
              <a:rPr lang="it-IT" sz="1400" b="1" u="none" strike="noStrike" dirty="0">
                <a:solidFill>
                  <a:srgbClr val="FFFFFF"/>
                </a:solidFill>
                <a:effectLst/>
                <a:uFillTx/>
                <a:latin typeface="Lato Light"/>
                <a:ea typeface="Verdana"/>
              </a:rPr>
              <a:t>180</a:t>
            </a:r>
            <a:r>
              <a:rPr lang="it-IT" sz="1000" b="0" u="none" strike="noStrike" dirty="0">
                <a:solidFill>
                  <a:srgbClr val="FFFFFF"/>
                </a:solidFill>
                <a:effectLst/>
                <a:uFillTx/>
                <a:latin typeface="Lato Light"/>
                <a:ea typeface="Verdana"/>
              </a:rPr>
              <a:t> PV </a:t>
            </a:r>
            <a:r>
              <a:rPr lang="it-IT" sz="1000" dirty="0">
                <a:solidFill>
                  <a:srgbClr val="FFFFFF"/>
                </a:solidFill>
                <a:latin typeface="Lato Light"/>
                <a:ea typeface="Verdana"/>
              </a:rPr>
              <a:t>GNL</a:t>
            </a:r>
            <a:endParaRPr lang="it-IT" sz="1000" b="0" u="none" strike="noStrike" dirty="0">
              <a:solidFill>
                <a:srgbClr val="FFFFFF"/>
              </a:solidFill>
              <a:effectLst/>
              <a:uFillTx/>
              <a:latin typeface="Arial"/>
            </a:endParaRPr>
          </a:p>
        </p:txBody>
      </p:sp>
      <p:sp>
        <p:nvSpPr>
          <p:cNvPr id="66" name="TextBox 18"/>
          <p:cNvSpPr/>
          <p:nvPr/>
        </p:nvSpPr>
        <p:spPr>
          <a:xfrm>
            <a:off x="2763000" y="1678680"/>
            <a:ext cx="1061640" cy="3938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457200">
              <a:lnSpc>
                <a:spcPct val="100000"/>
              </a:lnSpc>
            </a:pPr>
            <a:r>
              <a:rPr lang="it-IT" sz="1000" b="0" u="none" strike="noStrike">
                <a:solidFill>
                  <a:srgbClr val="FFFFFF"/>
                </a:solidFill>
                <a:effectLst/>
                <a:uFillTx/>
                <a:latin typeface="Lato Light"/>
              </a:rPr>
              <a:t>RETE</a:t>
            </a:r>
            <a:br>
              <a:rPr sz="1000"/>
            </a:br>
            <a:r>
              <a:rPr lang="it-IT" sz="1000" b="0" u="none" strike="noStrike">
                <a:solidFill>
                  <a:srgbClr val="FFFFFF"/>
                </a:solidFill>
                <a:effectLst/>
                <a:uFillTx/>
                <a:latin typeface="Lato Light"/>
              </a:rPr>
              <a:t>DISTRIBUTIVA</a:t>
            </a:r>
            <a:endParaRPr lang="it-IT" sz="1000" b="0" u="none" strike="noStrike">
              <a:solidFill>
                <a:srgbClr val="000000"/>
              </a:solidFill>
              <a:effectLst/>
              <a:uFillTx/>
              <a:latin typeface="Arial"/>
            </a:endParaRPr>
          </a:p>
        </p:txBody>
      </p:sp>
      <p:sp>
        <p:nvSpPr>
          <p:cNvPr id="67" name="TextBox 19"/>
          <p:cNvSpPr/>
          <p:nvPr/>
        </p:nvSpPr>
        <p:spPr>
          <a:xfrm>
            <a:off x="1042200" y="1878840"/>
            <a:ext cx="1388520" cy="275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it-IT" sz="600" b="0" u="none" strike="noStrike">
                <a:solidFill>
                  <a:srgbClr val="00A5D0"/>
                </a:solidFill>
                <a:effectLst/>
                <a:uFillTx/>
                <a:latin typeface="Lato Light"/>
              </a:rPr>
              <a:t>(Dato al 31 Dicembre 2025</a:t>
            </a:r>
            <a:br>
              <a:rPr sz="600"/>
            </a:br>
            <a:r>
              <a:rPr lang="it-IT" sz="600" b="0" u="none" strike="noStrike">
                <a:solidFill>
                  <a:srgbClr val="00A5D0"/>
                </a:solidFill>
                <a:effectLst/>
                <a:uFillTx/>
                <a:latin typeface="Lato Light"/>
              </a:rPr>
              <a:t>Fonte Osservaprezzi MIMIT)</a:t>
            </a:r>
            <a:endParaRPr lang="it-IT" sz="600" b="0" u="none" strike="noStrike">
              <a:solidFill>
                <a:srgbClr val="000000"/>
              </a:solidFill>
              <a:effectLst/>
              <a:uFillTx/>
              <a:latin typeface="Arial"/>
            </a:endParaRPr>
          </a:p>
        </p:txBody>
      </p:sp>
      <p:sp>
        <p:nvSpPr>
          <p:cNvPr id="68" name="TextBox 21"/>
          <p:cNvSpPr/>
          <p:nvPr/>
        </p:nvSpPr>
        <p:spPr>
          <a:xfrm>
            <a:off x="5872081" y="1622520"/>
            <a:ext cx="1100279" cy="398655"/>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457200">
              <a:lnSpc>
                <a:spcPct val="100000"/>
              </a:lnSpc>
            </a:pPr>
            <a:r>
              <a:rPr lang="it-IT" sz="1000" b="0" u="none" strike="noStrike" dirty="0">
                <a:solidFill>
                  <a:srgbClr val="FFFFFF"/>
                </a:solidFill>
                <a:effectLst/>
                <a:uFillTx/>
                <a:latin typeface="Lato Light"/>
              </a:rPr>
              <a:t>EROGATO GNC</a:t>
            </a:r>
            <a:br>
              <a:rPr sz="1000" dirty="0"/>
            </a:br>
            <a:r>
              <a:rPr lang="it-IT" sz="1000" b="0" u="none" strike="noStrike" dirty="0">
                <a:solidFill>
                  <a:srgbClr val="FFFFFF"/>
                </a:solidFill>
                <a:effectLst/>
                <a:uFillTx/>
                <a:latin typeface="Lato Light"/>
              </a:rPr>
              <a:t>2025</a:t>
            </a:r>
            <a:endParaRPr lang="it-IT" sz="1000" b="0" u="none" strike="noStrike" dirty="0">
              <a:solidFill>
                <a:srgbClr val="000000"/>
              </a:solidFill>
              <a:effectLst/>
              <a:uFillTx/>
              <a:latin typeface="Arial"/>
            </a:endParaRPr>
          </a:p>
        </p:txBody>
      </p:sp>
      <p:sp>
        <p:nvSpPr>
          <p:cNvPr id="69" name="Rectangle 22"/>
          <p:cNvSpPr/>
          <p:nvPr/>
        </p:nvSpPr>
        <p:spPr>
          <a:xfrm>
            <a:off x="7108920" y="1099800"/>
            <a:ext cx="1521000" cy="691920"/>
          </a:xfrm>
          <a:prstGeom prst="rect">
            <a:avLst/>
          </a:prstGeom>
          <a:solidFill>
            <a:srgbClr val="00A5D0"/>
          </a:solidFill>
          <a:ln>
            <a:solidFill>
              <a:srgbClr val="00A5D0"/>
            </a:solidFill>
            <a:round/>
          </a:ln>
          <a:effectLst>
            <a:outerShdw blurRad="50760" dist="25455" dir="2700000" algn="tl" rotWithShape="0">
              <a:srgbClr val="00A5D0">
                <a:alpha val="43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defTabSz="457200">
              <a:lnSpc>
                <a:spcPct val="100000"/>
              </a:lnSpc>
            </a:pPr>
            <a:r>
              <a:rPr lang="it-IT" sz="1400" b="1" u="none" strike="noStrike">
                <a:solidFill>
                  <a:srgbClr val="FFFFFF"/>
                </a:solidFill>
                <a:effectLst/>
                <a:uFillTx/>
                <a:latin typeface="Lato Light"/>
                <a:ea typeface="Verdana"/>
              </a:rPr>
              <a:t>738 </a:t>
            </a:r>
            <a:r>
              <a:rPr lang="it-IT" sz="1000" b="1" u="none" strike="noStrike">
                <a:solidFill>
                  <a:srgbClr val="FFFFFF"/>
                </a:solidFill>
                <a:effectLst/>
                <a:uFillTx/>
                <a:latin typeface="Lato Light"/>
                <a:ea typeface="Verdana"/>
              </a:rPr>
              <a:t>mln/Sm</a:t>
            </a:r>
            <a:r>
              <a:rPr lang="it-IT" sz="1000" b="1" u="none" strike="noStrike" baseline="30000">
                <a:solidFill>
                  <a:srgbClr val="FFFFFF"/>
                </a:solidFill>
                <a:effectLst/>
                <a:uFillTx/>
                <a:latin typeface="Lato Light"/>
                <a:ea typeface="Verdana"/>
              </a:rPr>
              <a:t>3</a:t>
            </a:r>
            <a:r>
              <a:rPr lang="it-IT" sz="1000" b="1" u="none" strike="noStrike">
                <a:solidFill>
                  <a:srgbClr val="FFFFFF"/>
                </a:solidFill>
                <a:effectLst/>
                <a:uFillTx/>
                <a:latin typeface="Lato Light"/>
                <a:ea typeface="Verdana"/>
              </a:rPr>
              <a:t> </a:t>
            </a:r>
            <a:endParaRPr lang="it-IT" sz="1000" b="0" u="none" strike="noStrike">
              <a:solidFill>
                <a:srgbClr val="FFFFFF"/>
              </a:solidFill>
              <a:effectLst/>
              <a:uFillTx/>
              <a:latin typeface="Arial"/>
            </a:endParaRPr>
          </a:p>
          <a:p>
            <a:pPr defTabSz="457200">
              <a:lnSpc>
                <a:spcPct val="100000"/>
              </a:lnSpc>
            </a:pPr>
            <a:r>
              <a:rPr lang="it-IT" sz="1400" b="1" u="none" strike="noStrike">
                <a:solidFill>
                  <a:srgbClr val="FFFFFF"/>
                </a:solidFill>
                <a:effectLst/>
                <a:uFillTx/>
                <a:latin typeface="Lato Light"/>
                <a:ea typeface="Verdana"/>
              </a:rPr>
              <a:t>-4% </a:t>
            </a:r>
            <a:r>
              <a:rPr lang="it-IT" sz="1000" b="0" u="none" strike="noStrike">
                <a:solidFill>
                  <a:srgbClr val="FFFFFF"/>
                </a:solidFill>
                <a:effectLst/>
                <a:uFillTx/>
                <a:latin typeface="Lato Light"/>
                <a:ea typeface="Verdana"/>
              </a:rPr>
              <a:t>rispetto al 2024</a:t>
            </a:r>
            <a:endParaRPr lang="it-IT" sz="1000" b="0" u="none" strike="noStrike">
              <a:solidFill>
                <a:srgbClr val="FFFFFF"/>
              </a:solidFill>
              <a:effectLst/>
              <a:uFillTx/>
              <a:latin typeface="Arial"/>
            </a:endParaRPr>
          </a:p>
        </p:txBody>
      </p:sp>
      <p:sp>
        <p:nvSpPr>
          <p:cNvPr id="70" name="TextBox 23"/>
          <p:cNvSpPr/>
          <p:nvPr/>
        </p:nvSpPr>
        <p:spPr>
          <a:xfrm>
            <a:off x="7071480" y="1846800"/>
            <a:ext cx="1565640" cy="182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it-IT" sz="600" b="0" u="none" strike="noStrike">
                <a:solidFill>
                  <a:srgbClr val="00A5D0"/>
                </a:solidFill>
                <a:effectLst/>
                <a:uFillTx/>
                <a:latin typeface="Lato Light"/>
              </a:rPr>
              <a:t>(fonte dati SFBM – anno 2025)</a:t>
            </a:r>
            <a:endParaRPr lang="it-IT" sz="600" b="0" u="none" strike="noStrike">
              <a:solidFill>
                <a:srgbClr val="000000"/>
              </a:solidFill>
              <a:effectLst/>
              <a:uFillTx/>
              <a:latin typeface="Arial"/>
            </a:endParaRPr>
          </a:p>
        </p:txBody>
      </p:sp>
      <p:sp>
        <p:nvSpPr>
          <p:cNvPr id="71" name="Rectangle 25"/>
          <p:cNvSpPr/>
          <p:nvPr/>
        </p:nvSpPr>
        <p:spPr>
          <a:xfrm>
            <a:off x="1075680" y="2971440"/>
            <a:ext cx="1537200" cy="710280"/>
          </a:xfrm>
          <a:prstGeom prst="rect">
            <a:avLst/>
          </a:prstGeom>
          <a:solidFill>
            <a:srgbClr val="00A5D0"/>
          </a:solidFill>
          <a:ln>
            <a:solidFill>
              <a:srgbClr val="00A5D0"/>
            </a:solidFill>
            <a:round/>
          </a:ln>
          <a:effectLst>
            <a:outerShdw blurRad="50760" dist="25455" dir="2700000" algn="tl" rotWithShape="0">
              <a:srgbClr val="00A5D0">
                <a:alpha val="43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defTabSz="457200">
              <a:lnSpc>
                <a:spcPct val="100000"/>
              </a:lnSpc>
            </a:pPr>
            <a:r>
              <a:rPr lang="it-IT" sz="1400" b="1" u="none" strike="noStrike" dirty="0">
                <a:solidFill>
                  <a:schemeClr val="lt1"/>
                </a:solidFill>
                <a:effectLst/>
                <a:uFillTx/>
                <a:latin typeface="Lato Light"/>
                <a:ea typeface="Verdana"/>
              </a:rPr>
              <a:t>~1 mln </a:t>
            </a:r>
            <a:r>
              <a:rPr lang="it-IT" sz="1000" b="0" u="none" strike="noStrike" dirty="0">
                <a:solidFill>
                  <a:schemeClr val="lt1"/>
                </a:solidFill>
                <a:effectLst/>
                <a:uFillTx/>
                <a:latin typeface="Lato Light"/>
                <a:ea typeface="Verdana"/>
              </a:rPr>
              <a:t>GNC e GNL</a:t>
            </a:r>
            <a:endParaRPr lang="it-IT" sz="1000" b="0" u="none" strike="noStrike" dirty="0">
              <a:solidFill>
                <a:srgbClr val="FFFFFF"/>
              </a:solidFill>
              <a:effectLst/>
              <a:uFillTx/>
              <a:latin typeface="Arial"/>
            </a:endParaRPr>
          </a:p>
          <a:p>
            <a:pPr defTabSz="457200">
              <a:lnSpc>
                <a:spcPct val="100000"/>
              </a:lnSpc>
            </a:pPr>
            <a:r>
              <a:rPr lang="it-IT" sz="1400" b="1" u="none" strike="noStrike" dirty="0">
                <a:solidFill>
                  <a:schemeClr val="lt1"/>
                </a:solidFill>
                <a:effectLst/>
                <a:uFillTx/>
                <a:latin typeface="Lato Light"/>
                <a:ea typeface="Verdana"/>
              </a:rPr>
              <a:t>1,8% </a:t>
            </a:r>
            <a:r>
              <a:rPr lang="it-IT" sz="1000" b="0" u="none" strike="noStrike" dirty="0">
                <a:solidFill>
                  <a:schemeClr val="lt1"/>
                </a:solidFill>
                <a:effectLst/>
                <a:uFillTx/>
                <a:latin typeface="Lato Light"/>
                <a:ea typeface="Verdana"/>
              </a:rPr>
              <a:t>del totale</a:t>
            </a:r>
            <a:endParaRPr lang="it-IT" sz="1000" b="0" u="none" strike="noStrike" dirty="0">
              <a:solidFill>
                <a:srgbClr val="FFFFFF"/>
              </a:solidFill>
              <a:effectLst/>
              <a:uFillTx/>
              <a:latin typeface="Arial"/>
            </a:endParaRPr>
          </a:p>
          <a:p>
            <a:pPr defTabSz="457200">
              <a:lnSpc>
                <a:spcPct val="100000"/>
              </a:lnSpc>
            </a:pPr>
            <a:r>
              <a:rPr lang="it-IT" sz="1000" b="0" u="none" strike="noStrike" dirty="0">
                <a:solidFill>
                  <a:schemeClr val="lt1"/>
                </a:solidFill>
                <a:effectLst/>
                <a:uFillTx/>
                <a:latin typeface="Lato Light"/>
                <a:ea typeface="Verdana"/>
              </a:rPr>
              <a:t>-2,7% rispetto al 2024</a:t>
            </a:r>
            <a:endParaRPr lang="it-IT" sz="1000" b="0" u="none" strike="noStrike" dirty="0">
              <a:solidFill>
                <a:srgbClr val="FFFFFF"/>
              </a:solidFill>
              <a:effectLst/>
              <a:uFillTx/>
              <a:latin typeface="Arial"/>
            </a:endParaRPr>
          </a:p>
        </p:txBody>
      </p:sp>
      <p:sp>
        <p:nvSpPr>
          <p:cNvPr id="72" name="TextBox 26"/>
          <p:cNvSpPr/>
          <p:nvPr/>
        </p:nvSpPr>
        <p:spPr>
          <a:xfrm>
            <a:off x="2796840" y="3459600"/>
            <a:ext cx="957600" cy="3981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457200">
              <a:lnSpc>
                <a:spcPct val="100000"/>
              </a:lnSpc>
            </a:pPr>
            <a:r>
              <a:rPr lang="it-IT" sz="1000" b="0" u="none" strike="noStrike">
                <a:solidFill>
                  <a:srgbClr val="FFFFFF"/>
                </a:solidFill>
                <a:effectLst/>
                <a:uFillTx/>
                <a:latin typeface="Lato Light"/>
              </a:rPr>
              <a:t>CIRCOLANTE</a:t>
            </a:r>
            <a:endParaRPr lang="it-IT" sz="1000" b="0" u="none" strike="noStrike">
              <a:solidFill>
                <a:srgbClr val="000000"/>
              </a:solidFill>
              <a:effectLst/>
              <a:uFillTx/>
              <a:latin typeface="Arial"/>
            </a:endParaRPr>
          </a:p>
          <a:p>
            <a:pPr algn="ctr" defTabSz="457200">
              <a:lnSpc>
                <a:spcPct val="100000"/>
              </a:lnSpc>
            </a:pPr>
            <a:r>
              <a:rPr lang="it-IT" sz="1000" b="0" u="none" strike="noStrike">
                <a:solidFill>
                  <a:srgbClr val="FFFFFF"/>
                </a:solidFill>
                <a:effectLst/>
                <a:uFillTx/>
                <a:latin typeface="Lato Light"/>
              </a:rPr>
              <a:t>2025</a:t>
            </a:r>
            <a:endParaRPr lang="it-IT" sz="1000" b="0" u="none" strike="noStrike">
              <a:solidFill>
                <a:srgbClr val="000000"/>
              </a:solidFill>
              <a:effectLst/>
              <a:uFillTx/>
              <a:latin typeface="Arial"/>
            </a:endParaRPr>
          </a:p>
        </p:txBody>
      </p:sp>
      <p:sp>
        <p:nvSpPr>
          <p:cNvPr id="73" name="TextBox 27"/>
          <p:cNvSpPr/>
          <p:nvPr/>
        </p:nvSpPr>
        <p:spPr>
          <a:xfrm>
            <a:off x="1056240" y="3693960"/>
            <a:ext cx="1374480" cy="182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it-IT" sz="600" b="0" u="none" strike="noStrike">
                <a:solidFill>
                  <a:srgbClr val="00A5D0"/>
                </a:solidFill>
                <a:effectLst/>
                <a:uFillTx/>
                <a:latin typeface="Lato Light"/>
              </a:rPr>
              <a:t>(fonte dati ACI – anno 2025)</a:t>
            </a:r>
            <a:endParaRPr lang="it-IT" sz="600" b="0" u="none" strike="noStrike">
              <a:solidFill>
                <a:srgbClr val="000000"/>
              </a:solidFill>
              <a:effectLst/>
              <a:uFillTx/>
              <a:latin typeface="Arial"/>
            </a:endParaRPr>
          </a:p>
        </p:txBody>
      </p:sp>
      <p:sp>
        <p:nvSpPr>
          <p:cNvPr id="74" name="TextBox 30"/>
          <p:cNvSpPr/>
          <p:nvPr/>
        </p:nvSpPr>
        <p:spPr>
          <a:xfrm>
            <a:off x="5864040" y="3344400"/>
            <a:ext cx="1226520" cy="3981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457200">
              <a:lnSpc>
                <a:spcPct val="100000"/>
              </a:lnSpc>
            </a:pPr>
            <a:r>
              <a:rPr lang="it-IT" sz="1000" b="0" u="none" strike="noStrike">
                <a:solidFill>
                  <a:srgbClr val="FFFFFF"/>
                </a:solidFill>
                <a:effectLst/>
                <a:uFillTx/>
                <a:latin typeface="Lato Light"/>
              </a:rPr>
              <a:t>IMMATRICOLATO</a:t>
            </a:r>
            <a:endParaRPr lang="it-IT" sz="1000" b="0" u="none" strike="noStrike">
              <a:solidFill>
                <a:srgbClr val="000000"/>
              </a:solidFill>
              <a:effectLst/>
              <a:uFillTx/>
              <a:latin typeface="Arial"/>
            </a:endParaRPr>
          </a:p>
          <a:p>
            <a:pPr algn="ctr" defTabSz="457200">
              <a:lnSpc>
                <a:spcPct val="100000"/>
              </a:lnSpc>
            </a:pPr>
            <a:r>
              <a:rPr lang="it-IT" sz="1000" b="0" u="none" strike="noStrike">
                <a:solidFill>
                  <a:srgbClr val="FFFFFF"/>
                </a:solidFill>
                <a:effectLst/>
                <a:uFillTx/>
                <a:latin typeface="Lato Light"/>
              </a:rPr>
              <a:t>2025</a:t>
            </a:r>
            <a:endParaRPr lang="it-IT" sz="1000" b="0" u="none" strike="noStrike">
              <a:solidFill>
                <a:srgbClr val="000000"/>
              </a:solidFill>
              <a:effectLst/>
              <a:uFillTx/>
              <a:latin typeface="Arial"/>
            </a:endParaRPr>
          </a:p>
        </p:txBody>
      </p:sp>
      <p:sp>
        <p:nvSpPr>
          <p:cNvPr id="75" name="Rectangle 31"/>
          <p:cNvSpPr/>
          <p:nvPr/>
        </p:nvSpPr>
        <p:spPr>
          <a:xfrm>
            <a:off x="7140600" y="2886480"/>
            <a:ext cx="1568160" cy="691920"/>
          </a:xfrm>
          <a:prstGeom prst="rect">
            <a:avLst/>
          </a:prstGeom>
          <a:solidFill>
            <a:srgbClr val="00A5D0"/>
          </a:solidFill>
          <a:ln>
            <a:solidFill>
              <a:srgbClr val="00A5D0"/>
            </a:solidFill>
            <a:round/>
          </a:ln>
          <a:effectLst>
            <a:outerShdw blurRad="50760" dist="25455" dir="2700000" algn="tl" rotWithShape="0">
              <a:srgbClr val="00A5D0">
                <a:alpha val="43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defTabSz="457200">
              <a:lnSpc>
                <a:spcPct val="100000"/>
              </a:lnSpc>
            </a:pPr>
            <a:r>
              <a:rPr lang="it-IT" sz="1400" b="1" u="none" strike="noStrike" dirty="0">
                <a:solidFill>
                  <a:srgbClr val="FFFFFF"/>
                </a:solidFill>
                <a:effectLst/>
                <a:uFillTx/>
                <a:latin typeface="Lato Light"/>
                <a:ea typeface="Verdana"/>
              </a:rPr>
              <a:t>4 </a:t>
            </a:r>
            <a:r>
              <a:rPr lang="it-IT" sz="1000" b="0" u="none" strike="noStrike" dirty="0">
                <a:solidFill>
                  <a:srgbClr val="FFFFFF"/>
                </a:solidFill>
                <a:effectLst/>
                <a:uFillTx/>
                <a:latin typeface="Lato Light"/>
                <a:ea typeface="Verdana"/>
              </a:rPr>
              <a:t>autovetture </a:t>
            </a:r>
            <a:r>
              <a:rPr lang="it-IT" sz="1000" dirty="0">
                <a:solidFill>
                  <a:srgbClr val="FFFFFF"/>
                </a:solidFill>
                <a:latin typeface="Lato Light"/>
                <a:ea typeface="Verdana"/>
              </a:rPr>
              <a:t>GNC</a:t>
            </a:r>
            <a:endParaRPr lang="it-IT" sz="1000" b="0" u="none" strike="noStrike" dirty="0">
              <a:solidFill>
                <a:srgbClr val="FFFFFF"/>
              </a:solidFill>
              <a:effectLst/>
              <a:uFillTx/>
              <a:latin typeface="Arial"/>
            </a:endParaRPr>
          </a:p>
          <a:p>
            <a:pPr defTabSz="457200">
              <a:lnSpc>
                <a:spcPct val="100000"/>
              </a:lnSpc>
            </a:pPr>
            <a:r>
              <a:rPr lang="it-IT" sz="1400" b="1" u="none" strike="noStrike" dirty="0">
                <a:solidFill>
                  <a:srgbClr val="FFFFFF"/>
                </a:solidFill>
                <a:effectLst/>
                <a:uFillTx/>
                <a:latin typeface="Lato Light"/>
                <a:ea typeface="Verdana"/>
              </a:rPr>
              <a:t>-99,7% </a:t>
            </a:r>
            <a:r>
              <a:rPr lang="it-IT" sz="1000" b="0" u="none" strike="noStrike" dirty="0" err="1">
                <a:solidFill>
                  <a:srgbClr val="FFFFFF"/>
                </a:solidFill>
                <a:effectLst/>
                <a:uFillTx/>
                <a:latin typeface="Lato Light"/>
                <a:ea typeface="Verdana"/>
              </a:rPr>
              <a:t>r.tto</a:t>
            </a:r>
            <a:r>
              <a:rPr lang="it-IT" sz="1000" b="0" u="none" strike="noStrike" dirty="0">
                <a:solidFill>
                  <a:srgbClr val="FFFFFF"/>
                </a:solidFill>
                <a:effectLst/>
                <a:uFillTx/>
                <a:latin typeface="Lato Light"/>
                <a:ea typeface="Verdana"/>
              </a:rPr>
              <a:t> al 2024</a:t>
            </a:r>
            <a:endParaRPr lang="it-IT" sz="1000" b="0" u="none" strike="noStrike" dirty="0">
              <a:solidFill>
                <a:srgbClr val="FFFFFF"/>
              </a:solidFill>
              <a:effectLst/>
              <a:uFillTx/>
              <a:latin typeface="Arial"/>
            </a:endParaRPr>
          </a:p>
        </p:txBody>
      </p:sp>
      <p:sp>
        <p:nvSpPr>
          <p:cNvPr id="76" name="TextBox 32"/>
          <p:cNvSpPr/>
          <p:nvPr/>
        </p:nvSpPr>
        <p:spPr>
          <a:xfrm>
            <a:off x="7113960" y="3620520"/>
            <a:ext cx="1565640" cy="181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it-IT" sz="600" b="0" u="none" strike="noStrike">
                <a:solidFill>
                  <a:srgbClr val="00A5D0"/>
                </a:solidFill>
                <a:effectLst/>
                <a:uFillTx/>
                <a:latin typeface="Lato Light"/>
              </a:rPr>
              <a:t>(fonte dati UNRAE)</a:t>
            </a:r>
            <a:endParaRPr lang="it-IT" sz="600" b="0" u="none" strike="noStrike">
              <a:solidFill>
                <a:srgbClr val="000000"/>
              </a:solidFill>
              <a:effectLst/>
              <a:uFillTx/>
              <a:latin typeface="Arial"/>
            </a:endParaRPr>
          </a:p>
        </p:txBody>
      </p:sp>
      <p:pic>
        <p:nvPicPr>
          <p:cNvPr id="77" name="Immagine 51"/>
          <p:cNvPicPr/>
          <p:nvPr/>
        </p:nvPicPr>
        <p:blipFill>
          <a:blip r:embed="rId7"/>
          <a:stretch/>
        </p:blipFill>
        <p:spPr>
          <a:xfrm>
            <a:off x="3059280" y="1135800"/>
            <a:ext cx="507240" cy="507240"/>
          </a:xfrm>
          <a:prstGeom prst="rect">
            <a:avLst/>
          </a:prstGeom>
          <a:noFill/>
          <a:ln w="0">
            <a:noFill/>
          </a:ln>
        </p:spPr>
      </p:pic>
      <p:pic>
        <p:nvPicPr>
          <p:cNvPr id="78" name="Immagine 52"/>
          <p:cNvPicPr/>
          <p:nvPr/>
        </p:nvPicPr>
        <p:blipFill>
          <a:blip r:embed="rId8"/>
          <a:stretch/>
        </p:blipFill>
        <p:spPr>
          <a:xfrm>
            <a:off x="6121440" y="1019520"/>
            <a:ext cx="575280" cy="575280"/>
          </a:xfrm>
          <a:prstGeom prst="rect">
            <a:avLst/>
          </a:prstGeom>
          <a:noFill/>
          <a:ln w="0">
            <a:noFill/>
          </a:ln>
        </p:spPr>
      </p:pic>
      <p:pic>
        <p:nvPicPr>
          <p:cNvPr id="79" name="Immagine 53"/>
          <p:cNvPicPr/>
          <p:nvPr/>
        </p:nvPicPr>
        <p:blipFill>
          <a:blip r:embed="rId9"/>
          <a:stretch/>
        </p:blipFill>
        <p:spPr>
          <a:xfrm>
            <a:off x="6174720" y="2844720"/>
            <a:ext cx="604800" cy="606960"/>
          </a:xfrm>
          <a:prstGeom prst="rect">
            <a:avLst/>
          </a:prstGeom>
          <a:noFill/>
          <a:ln w="0">
            <a:noFill/>
          </a:ln>
        </p:spPr>
      </p:pic>
      <p:pic>
        <p:nvPicPr>
          <p:cNvPr id="80" name="Immagine 54"/>
          <p:cNvPicPr/>
          <p:nvPr/>
        </p:nvPicPr>
        <p:blipFill>
          <a:blip r:embed="rId9"/>
          <a:stretch/>
        </p:blipFill>
        <p:spPr>
          <a:xfrm>
            <a:off x="2740680" y="2891880"/>
            <a:ext cx="464760" cy="549000"/>
          </a:xfrm>
          <a:prstGeom prst="rect">
            <a:avLst/>
          </a:prstGeom>
          <a:noFill/>
          <a:ln w="0">
            <a:noFill/>
          </a:ln>
        </p:spPr>
      </p:pic>
      <p:cxnSp>
        <p:nvCxnSpPr>
          <p:cNvPr id="81" name="Connettore 1 6"/>
          <p:cNvCxnSpPr/>
          <p:nvPr/>
        </p:nvCxnSpPr>
        <p:spPr>
          <a:xfrm flipH="1">
            <a:off x="4358160" y="778320"/>
            <a:ext cx="1370520" cy="720"/>
          </a:xfrm>
          <a:prstGeom prst="straightConnector1">
            <a:avLst/>
          </a:prstGeom>
          <a:ln w="28575">
            <a:solidFill>
              <a:srgbClr val="00A5D0"/>
            </a:solidFill>
            <a:round/>
          </a:ln>
        </p:spPr>
      </p:cxnSp>
      <p:sp>
        <p:nvSpPr>
          <p:cNvPr id="82" name="Rettangolo 23"/>
          <p:cNvSpPr/>
          <p:nvPr/>
        </p:nvSpPr>
        <p:spPr>
          <a:xfrm>
            <a:off x="3328159" y="357120"/>
            <a:ext cx="3429442" cy="398655"/>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457200">
              <a:lnSpc>
                <a:spcPct val="100000"/>
              </a:lnSpc>
            </a:pPr>
            <a:r>
              <a:rPr lang="it-IT" sz="2000" b="1" u="none" strike="noStrike" dirty="0">
                <a:solidFill>
                  <a:srgbClr val="28323C"/>
                </a:solidFill>
                <a:effectLst/>
                <a:uFillTx/>
                <a:latin typeface="Lato Light"/>
              </a:rPr>
              <a:t>GNC per autotrazione in Italia</a:t>
            </a:r>
            <a:endParaRPr lang="it-IT" sz="2000" b="1" u="none" strike="noStrike" dirty="0">
              <a:solidFill>
                <a:srgbClr val="000000"/>
              </a:solidFill>
              <a:effectLst/>
              <a:uFillTx/>
              <a:latin typeface="Arial"/>
            </a:endParaRPr>
          </a:p>
        </p:txBody>
      </p:sp>
      <p:sp>
        <p:nvSpPr>
          <p:cNvPr id="83" name="TextBox 18"/>
          <p:cNvSpPr/>
          <p:nvPr/>
        </p:nvSpPr>
        <p:spPr>
          <a:xfrm>
            <a:off x="1102810" y="4333680"/>
            <a:ext cx="1565150" cy="3371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nchorCtr="1">
            <a:spAutoFit/>
          </a:bodyPr>
          <a:lstStyle/>
          <a:p>
            <a:pPr defTabSz="457200">
              <a:lnSpc>
                <a:spcPct val="100000"/>
              </a:lnSpc>
            </a:pPr>
            <a:r>
              <a:rPr lang="it-IT" sz="800" b="0" i="1" u="none" strike="noStrike" dirty="0">
                <a:solidFill>
                  <a:srgbClr val="28323C"/>
                </a:solidFill>
                <a:effectLst/>
                <a:uFillTx/>
                <a:latin typeface="Lato Light"/>
              </a:rPr>
              <a:t>GNC = </a:t>
            </a:r>
            <a:r>
              <a:rPr lang="it-IT" sz="800" i="1" dirty="0">
                <a:solidFill>
                  <a:srgbClr val="28323C"/>
                </a:solidFill>
                <a:latin typeface="Lato Light"/>
              </a:rPr>
              <a:t>GAS Naturale Compresso</a:t>
            </a:r>
          </a:p>
          <a:p>
            <a:pPr defTabSz="457200">
              <a:lnSpc>
                <a:spcPct val="100000"/>
              </a:lnSpc>
            </a:pPr>
            <a:r>
              <a:rPr lang="it-IT" sz="800" i="1" dirty="0">
                <a:solidFill>
                  <a:srgbClr val="28323C"/>
                </a:solidFill>
                <a:latin typeface="Lato Light"/>
              </a:rPr>
              <a:t>GNL  = Gas Naturale Liquefatto</a:t>
            </a:r>
          </a:p>
        </p:txBody>
      </p:sp>
      <p:pic>
        <p:nvPicPr>
          <p:cNvPr id="85" name="Immagine 3"/>
          <p:cNvPicPr/>
          <p:nvPr/>
        </p:nvPicPr>
        <p:blipFill>
          <a:blip r:embed="rId10"/>
          <a:stretch/>
        </p:blipFill>
        <p:spPr>
          <a:xfrm>
            <a:off x="3213720" y="2916720"/>
            <a:ext cx="499320" cy="499320"/>
          </a:xfrm>
          <a:prstGeom prst="rect">
            <a:avLst/>
          </a:prstGeom>
          <a:noFill/>
          <a:ln w="0">
            <a:noFill/>
          </a:ln>
        </p:spPr>
      </p:pic>
      <p:sp>
        <p:nvSpPr>
          <p:cNvPr id="2" name="PlaceHolder 1"/>
          <p:cNvSpPr>
            <a:spLocks noGrp="1"/>
          </p:cNvSpPr>
          <p:nvPr>
            <p:ph type="sldNum" idx="2"/>
          </p:nvPr>
        </p:nvSpPr>
        <p:spPr/>
        <p:txBody>
          <a:bodyPr/>
          <a:lstStyle/>
          <a:p>
            <a:fld id="{33D71DE8-8C45-47EE-BC5B-371AF7553866}" type="slidenum">
              <a:rP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0" name="Connettore 1 6"/>
          <p:cNvCxnSpPr/>
          <p:nvPr/>
        </p:nvCxnSpPr>
        <p:spPr>
          <a:xfrm flipH="1">
            <a:off x="4358160" y="778320"/>
            <a:ext cx="1370160" cy="360"/>
          </a:xfrm>
          <a:prstGeom prst="straightConnector1">
            <a:avLst/>
          </a:prstGeom>
          <a:ln w="28575">
            <a:solidFill>
              <a:srgbClr val="00A5D0"/>
            </a:solidFill>
            <a:round/>
          </a:ln>
        </p:spPr>
      </p:cxnSp>
      <p:sp>
        <p:nvSpPr>
          <p:cNvPr id="111" name="Rettangolo 4"/>
          <p:cNvSpPr/>
          <p:nvPr/>
        </p:nvSpPr>
        <p:spPr>
          <a:xfrm>
            <a:off x="1037880" y="344160"/>
            <a:ext cx="7941240" cy="398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457200">
              <a:lnSpc>
                <a:spcPct val="100000"/>
              </a:lnSpc>
            </a:pPr>
            <a:r>
              <a:rPr lang="it-IT" sz="2000" b="0" u="none" strike="noStrike">
                <a:solidFill>
                  <a:srgbClr val="28323C"/>
                </a:solidFill>
                <a:effectLst/>
                <a:uFillTx/>
                <a:latin typeface="Lato Light"/>
              </a:rPr>
              <a:t>Incidenza erogato autotrazione sul gas trasportato nella rete nazionale</a:t>
            </a:r>
            <a:endParaRPr lang="it-IT" sz="2000" b="0" u="none" strike="noStrike">
              <a:solidFill>
                <a:srgbClr val="000000"/>
              </a:solidFill>
              <a:effectLst/>
              <a:uFillTx/>
              <a:latin typeface="Arial"/>
            </a:endParaRPr>
          </a:p>
        </p:txBody>
      </p:sp>
      <p:sp>
        <p:nvSpPr>
          <p:cNvPr id="112" name="Rettangolo 5"/>
          <p:cNvSpPr/>
          <p:nvPr/>
        </p:nvSpPr>
        <p:spPr>
          <a:xfrm>
            <a:off x="1220040" y="2522880"/>
            <a:ext cx="7385400" cy="459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it-IT" sz="1200" b="0" u="none" strike="noStrike">
                <a:solidFill>
                  <a:srgbClr val="28323C"/>
                </a:solidFill>
                <a:effectLst/>
                <a:uFillTx/>
                <a:latin typeface="Lato Light"/>
              </a:rPr>
              <a:t>Una parte dell’erogato autotrazione è prelevato dalla rete di distribuzione</a:t>
            </a:r>
            <a:r>
              <a:rPr lang="it-IT" sz="1200" b="0" u="none" strike="noStrike">
                <a:solidFill>
                  <a:srgbClr val="000000"/>
                </a:solidFill>
                <a:effectLst/>
                <a:uFillTx/>
                <a:latin typeface="Lato Light"/>
              </a:rPr>
              <a:t>: nel 2025, </a:t>
            </a:r>
            <a:r>
              <a:rPr lang="it-IT" sz="1200" b="0" u="none" strike="noStrike">
                <a:solidFill>
                  <a:srgbClr val="28323C"/>
                </a:solidFill>
                <a:effectLst/>
                <a:uFillTx/>
                <a:latin typeface="Lato Light"/>
              </a:rPr>
              <a:t>su 1.610 punti vendita presenti sul territorio nazionale, </a:t>
            </a:r>
            <a:r>
              <a:rPr lang="it-IT" sz="1200" b="1" u="none" strike="noStrike">
                <a:solidFill>
                  <a:srgbClr val="28323C"/>
                </a:solidFill>
                <a:effectLst/>
                <a:uFillTx/>
                <a:latin typeface="Lato Light"/>
              </a:rPr>
              <a:t>862</a:t>
            </a:r>
            <a:r>
              <a:rPr lang="it-IT" sz="1200" b="0" u="none" strike="noStrike" baseline="30000">
                <a:solidFill>
                  <a:srgbClr val="28323C"/>
                </a:solidFill>
                <a:effectLst/>
                <a:uFillTx/>
                <a:latin typeface="Lato Light"/>
              </a:rPr>
              <a:t>*3</a:t>
            </a:r>
            <a:r>
              <a:rPr lang="it-IT" sz="1200" b="0" u="none" strike="noStrike">
                <a:solidFill>
                  <a:srgbClr val="28323C"/>
                </a:solidFill>
                <a:effectLst/>
                <a:uFillTx/>
                <a:latin typeface="Lato Light"/>
              </a:rPr>
              <a:t> </a:t>
            </a:r>
            <a:r>
              <a:rPr lang="it-IT" sz="1200" b="1" u="none" strike="noStrike">
                <a:solidFill>
                  <a:srgbClr val="28323C"/>
                </a:solidFill>
                <a:effectLst/>
                <a:uFillTx/>
                <a:latin typeface="Lato Light"/>
              </a:rPr>
              <a:t>sono collegati alla rete di trasporto.</a:t>
            </a:r>
            <a:endParaRPr lang="it-IT" sz="1200" b="0" u="none" strike="noStrike">
              <a:solidFill>
                <a:srgbClr val="000000"/>
              </a:solidFill>
              <a:effectLst/>
              <a:uFillTx/>
              <a:latin typeface="Arial"/>
            </a:endParaRPr>
          </a:p>
        </p:txBody>
      </p:sp>
      <p:sp>
        <p:nvSpPr>
          <p:cNvPr id="113" name="Rettangolo 6"/>
          <p:cNvSpPr/>
          <p:nvPr/>
        </p:nvSpPr>
        <p:spPr>
          <a:xfrm>
            <a:off x="1220040" y="3658680"/>
            <a:ext cx="7577280" cy="275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it-IT" sz="1200" b="1" u="none" strike="noStrike" dirty="0">
                <a:solidFill>
                  <a:srgbClr val="28323C"/>
                </a:solidFill>
                <a:effectLst/>
                <a:uFillTx/>
                <a:latin typeface="Lato Light"/>
              </a:rPr>
              <a:t>I volumi autotrazione, rapportati agli impianti collegati al rete di trasporto, si riducono del 53% del totale nazionale.  </a:t>
            </a:r>
            <a:endParaRPr lang="it-IT" sz="1200" b="0" u="none" strike="noStrike" dirty="0">
              <a:solidFill>
                <a:srgbClr val="000000"/>
              </a:solidFill>
              <a:effectLst/>
              <a:uFillTx/>
              <a:latin typeface="Arial"/>
            </a:endParaRPr>
          </a:p>
        </p:txBody>
      </p:sp>
      <p:sp>
        <p:nvSpPr>
          <p:cNvPr id="114" name="Freccia in giù 9"/>
          <p:cNvSpPr/>
          <p:nvPr/>
        </p:nvSpPr>
        <p:spPr>
          <a:xfrm>
            <a:off x="4724640" y="2983320"/>
            <a:ext cx="567360" cy="553320"/>
          </a:xfrm>
          <a:prstGeom prst="downArrow">
            <a:avLst>
              <a:gd name="adj1" fmla="val 50000"/>
              <a:gd name="adj2" fmla="val 50000"/>
            </a:avLst>
          </a:prstGeom>
          <a:noFill/>
          <a:ln w="38100">
            <a:solidFill>
              <a:srgbClr val="00A5D0"/>
            </a:solidFill>
            <a:round/>
          </a:ln>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lt1"/>
              </a:solidFill>
              <a:effectLst/>
              <a:uFillTx/>
              <a:latin typeface="Calibri"/>
            </a:endParaRPr>
          </a:p>
        </p:txBody>
      </p:sp>
      <p:sp>
        <p:nvSpPr>
          <p:cNvPr id="115" name="TextBox 18"/>
          <p:cNvSpPr/>
          <p:nvPr/>
        </p:nvSpPr>
        <p:spPr>
          <a:xfrm>
            <a:off x="1220040" y="4240440"/>
            <a:ext cx="4172400" cy="4611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800" b="0" i="1" u="none" strike="noStrike" dirty="0">
                <a:solidFill>
                  <a:srgbClr val="28323C"/>
                </a:solidFill>
                <a:effectLst/>
                <a:uFillTx/>
                <a:latin typeface="Lato Light"/>
              </a:rPr>
              <a:t>*</a:t>
            </a:r>
            <a:r>
              <a:rPr lang="it-IT" sz="800" b="0" i="1" u="none" strike="noStrike" baseline="30000" dirty="0">
                <a:solidFill>
                  <a:srgbClr val="28323C"/>
                </a:solidFill>
                <a:effectLst/>
                <a:uFillTx/>
                <a:latin typeface="Lato Light"/>
              </a:rPr>
              <a:t>1 </a:t>
            </a:r>
            <a:r>
              <a:rPr lang="it-IT" sz="800" b="0" i="1" u="none" strike="noStrike" dirty="0">
                <a:solidFill>
                  <a:srgbClr val="28323C"/>
                </a:solidFill>
                <a:effectLst/>
                <a:uFillTx/>
                <a:latin typeface="Lato Light"/>
              </a:rPr>
              <a:t>Fonte: https://sisen.mase.gov.it/dgsaie/bilancio-gas-naturale</a:t>
            </a:r>
            <a:endParaRPr lang="it-IT" sz="800" b="0" u="none" strike="noStrike" dirty="0">
              <a:solidFill>
                <a:srgbClr val="000000"/>
              </a:solidFill>
              <a:effectLst/>
              <a:uFillTx/>
              <a:latin typeface="Arial"/>
            </a:endParaRPr>
          </a:p>
          <a:p>
            <a:pPr defTabSz="457200">
              <a:lnSpc>
                <a:spcPct val="100000"/>
              </a:lnSpc>
            </a:pPr>
            <a:r>
              <a:rPr lang="it-IT" sz="800" b="0" i="1" u="none" strike="noStrike" dirty="0">
                <a:solidFill>
                  <a:srgbClr val="28323C"/>
                </a:solidFill>
                <a:effectLst/>
                <a:uFillTx/>
                <a:latin typeface="Lato Light"/>
              </a:rPr>
              <a:t>*</a:t>
            </a:r>
            <a:r>
              <a:rPr lang="it-IT" sz="800" b="0" i="1" u="none" strike="noStrike" baseline="30000" dirty="0">
                <a:solidFill>
                  <a:srgbClr val="28323C"/>
                </a:solidFill>
                <a:effectLst/>
                <a:uFillTx/>
                <a:latin typeface="Lato Light"/>
              </a:rPr>
              <a:t>2 </a:t>
            </a:r>
            <a:r>
              <a:rPr lang="it-IT" sz="800" b="0" i="1" u="none" strike="noStrike" dirty="0">
                <a:solidFill>
                  <a:srgbClr val="28323C"/>
                </a:solidFill>
                <a:effectLst/>
                <a:uFillTx/>
                <a:latin typeface="Lato Light"/>
              </a:rPr>
              <a:t>Fonte: dati Servizi Fondo Bombole Metano</a:t>
            </a:r>
            <a:endParaRPr lang="it-IT" sz="800" b="0" u="none" strike="noStrike" dirty="0">
              <a:solidFill>
                <a:srgbClr val="000000"/>
              </a:solidFill>
              <a:effectLst/>
              <a:uFillTx/>
              <a:latin typeface="Arial"/>
            </a:endParaRPr>
          </a:p>
          <a:p>
            <a:pPr defTabSz="457200">
              <a:lnSpc>
                <a:spcPct val="100000"/>
              </a:lnSpc>
            </a:pPr>
            <a:r>
              <a:rPr lang="it-IT" sz="800" b="0" i="1" u="none" strike="noStrike" baseline="30000" dirty="0">
                <a:solidFill>
                  <a:srgbClr val="28323C"/>
                </a:solidFill>
                <a:effectLst/>
                <a:uFillTx/>
                <a:latin typeface="Lato Light"/>
              </a:rPr>
              <a:t>*3 </a:t>
            </a:r>
            <a:r>
              <a:rPr lang="it-IT" sz="800" b="0" i="1" u="none" strike="noStrike" dirty="0">
                <a:solidFill>
                  <a:srgbClr val="28323C"/>
                </a:solidFill>
                <a:effectLst/>
                <a:uFillTx/>
                <a:latin typeface="Lato Light"/>
              </a:rPr>
              <a:t>Di cui 826 allacciati alla RT di SRG e 36 allacciati alla RT di SGI, Fonte: sito SRG e sito SGI</a:t>
            </a:r>
            <a:endParaRPr lang="it-IT" sz="800" b="0" u="none" strike="noStrike" dirty="0">
              <a:solidFill>
                <a:srgbClr val="000000"/>
              </a:solidFill>
              <a:effectLst/>
              <a:uFillTx/>
              <a:latin typeface="Arial"/>
            </a:endParaRPr>
          </a:p>
        </p:txBody>
      </p:sp>
      <p:graphicFrame>
        <p:nvGraphicFramePr>
          <p:cNvPr id="116" name="Tabella 1"/>
          <p:cNvGraphicFramePr/>
          <p:nvPr/>
        </p:nvGraphicFramePr>
        <p:xfrm>
          <a:off x="1323000" y="1346760"/>
          <a:ext cx="7282080" cy="1075920"/>
        </p:xfrm>
        <a:graphic>
          <a:graphicData uri="http://schemas.openxmlformats.org/drawingml/2006/table">
            <a:tbl>
              <a:tblPr/>
              <a:tblGrid>
                <a:gridCol w="1890720">
                  <a:extLst>
                    <a:ext uri="{9D8B030D-6E8A-4147-A177-3AD203B41FA5}">
                      <a16:colId xmlns:a16="http://schemas.microsoft.com/office/drawing/2014/main" val="20000"/>
                    </a:ext>
                  </a:extLst>
                </a:gridCol>
                <a:gridCol w="673920">
                  <a:extLst>
                    <a:ext uri="{9D8B030D-6E8A-4147-A177-3AD203B41FA5}">
                      <a16:colId xmlns:a16="http://schemas.microsoft.com/office/drawing/2014/main" val="20001"/>
                    </a:ext>
                  </a:extLst>
                </a:gridCol>
                <a:gridCol w="673920">
                  <a:extLst>
                    <a:ext uri="{9D8B030D-6E8A-4147-A177-3AD203B41FA5}">
                      <a16:colId xmlns:a16="http://schemas.microsoft.com/office/drawing/2014/main" val="20002"/>
                    </a:ext>
                  </a:extLst>
                </a:gridCol>
                <a:gridCol w="673920">
                  <a:extLst>
                    <a:ext uri="{9D8B030D-6E8A-4147-A177-3AD203B41FA5}">
                      <a16:colId xmlns:a16="http://schemas.microsoft.com/office/drawing/2014/main" val="20003"/>
                    </a:ext>
                  </a:extLst>
                </a:gridCol>
                <a:gridCol w="673920">
                  <a:extLst>
                    <a:ext uri="{9D8B030D-6E8A-4147-A177-3AD203B41FA5}">
                      <a16:colId xmlns:a16="http://schemas.microsoft.com/office/drawing/2014/main" val="20004"/>
                    </a:ext>
                  </a:extLst>
                </a:gridCol>
                <a:gridCol w="673920">
                  <a:extLst>
                    <a:ext uri="{9D8B030D-6E8A-4147-A177-3AD203B41FA5}">
                      <a16:colId xmlns:a16="http://schemas.microsoft.com/office/drawing/2014/main" val="20005"/>
                    </a:ext>
                  </a:extLst>
                </a:gridCol>
                <a:gridCol w="673920">
                  <a:extLst>
                    <a:ext uri="{9D8B030D-6E8A-4147-A177-3AD203B41FA5}">
                      <a16:colId xmlns:a16="http://schemas.microsoft.com/office/drawing/2014/main" val="20006"/>
                    </a:ext>
                  </a:extLst>
                </a:gridCol>
                <a:gridCol w="673920">
                  <a:extLst>
                    <a:ext uri="{9D8B030D-6E8A-4147-A177-3AD203B41FA5}">
                      <a16:colId xmlns:a16="http://schemas.microsoft.com/office/drawing/2014/main" val="20007"/>
                    </a:ext>
                  </a:extLst>
                </a:gridCol>
                <a:gridCol w="673920">
                  <a:extLst>
                    <a:ext uri="{9D8B030D-6E8A-4147-A177-3AD203B41FA5}">
                      <a16:colId xmlns:a16="http://schemas.microsoft.com/office/drawing/2014/main" val="20008"/>
                    </a:ext>
                  </a:extLst>
                </a:gridCol>
              </a:tblGrid>
              <a:tr h="190440">
                <a:tc>
                  <a:txBody>
                    <a:bodyPr/>
                    <a:lstStyle/>
                    <a:p>
                      <a:pPr defTabSz="457200">
                        <a:lnSpc>
                          <a:spcPct val="100000"/>
                        </a:lnSpc>
                      </a:pPr>
                      <a:r>
                        <a:rPr lang="it-IT" sz="1000" b="0" u="none" strike="noStrike">
                          <a:solidFill>
                            <a:srgbClr val="28323C"/>
                          </a:solidFill>
                          <a:effectLst/>
                          <a:uFillTx/>
                          <a:latin typeface="Lato Black"/>
                        </a:rPr>
                        <a:t>Milioni di Sm</a:t>
                      </a:r>
                      <a:r>
                        <a:rPr lang="it-IT" sz="1000" b="0" u="none" strike="noStrike" baseline="30000">
                          <a:solidFill>
                            <a:srgbClr val="28323C"/>
                          </a:solidFill>
                          <a:effectLst/>
                          <a:uFillTx/>
                          <a:latin typeface="Lato Black"/>
                        </a:rPr>
                        <a:t>3</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Black"/>
                        </a:rPr>
                        <a:t>2018</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Black"/>
                        </a:rPr>
                        <a:t>2019</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Black"/>
                        </a:rPr>
                        <a:t>2020</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Black"/>
                        </a:rPr>
                        <a:t>2021</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Black"/>
                        </a:rPr>
                        <a:t>2022</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Black"/>
                        </a:rPr>
                        <a:t>2023</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Black"/>
                        </a:rPr>
                        <a:t>2024</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Black"/>
                        </a:rPr>
                        <a:t>2025</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0"/>
                  </a:ext>
                </a:extLst>
              </a:tr>
              <a:tr h="190440">
                <a:tc>
                  <a:txBody>
                    <a:bodyPr/>
                    <a:lstStyle/>
                    <a:p>
                      <a:pPr defTabSz="457200">
                        <a:lnSpc>
                          <a:spcPct val="100000"/>
                        </a:lnSpc>
                      </a:pPr>
                      <a:r>
                        <a:rPr lang="it-IT" sz="1000" b="0" u="none" strike="noStrike">
                          <a:solidFill>
                            <a:srgbClr val="28323C"/>
                          </a:solidFill>
                          <a:effectLst/>
                          <a:uFillTx/>
                          <a:latin typeface="Lato Black"/>
                        </a:rPr>
                        <a:t>Domanda complessiva di gas naturale</a:t>
                      </a:r>
                      <a:r>
                        <a:rPr lang="it-IT" sz="1000" b="0" u="none" strike="noStrike" baseline="30000">
                          <a:solidFill>
                            <a:srgbClr val="28323C"/>
                          </a:solidFill>
                          <a:effectLst/>
                          <a:uFillTx/>
                          <a:latin typeface="Lato Black"/>
                        </a:rPr>
                        <a:t>*1</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72.666</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74.321</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70.998</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75.983</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68.524</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61.516</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61.864</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63.137</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1"/>
                  </a:ext>
                </a:extLst>
              </a:tr>
              <a:tr h="190440">
                <a:tc>
                  <a:txBody>
                    <a:bodyPr/>
                    <a:lstStyle/>
                    <a:p>
                      <a:pPr defTabSz="457200">
                        <a:lnSpc>
                          <a:spcPct val="100000"/>
                        </a:lnSpc>
                      </a:pPr>
                      <a:r>
                        <a:rPr lang="it-IT" sz="1000" b="0" u="none" strike="noStrike">
                          <a:solidFill>
                            <a:srgbClr val="28323C"/>
                          </a:solidFill>
                          <a:effectLst/>
                          <a:uFillTx/>
                          <a:latin typeface="Lato Black"/>
                        </a:rPr>
                        <a:t>Erogato autotrazione</a:t>
                      </a:r>
                      <a:r>
                        <a:rPr lang="it-IT" sz="1000" b="0" u="none" strike="noStrike" baseline="30000">
                          <a:solidFill>
                            <a:srgbClr val="28323C"/>
                          </a:solidFill>
                          <a:effectLst/>
                          <a:uFillTx/>
                          <a:latin typeface="Lato Black"/>
                        </a:rPr>
                        <a:t>*2</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1.048</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1.037</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830</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876</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689</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735</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771</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738</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r h="190440">
                <a:tc>
                  <a:txBody>
                    <a:bodyPr/>
                    <a:lstStyle/>
                    <a:p>
                      <a:pPr defTabSz="457200">
                        <a:lnSpc>
                          <a:spcPct val="100000"/>
                        </a:lnSpc>
                      </a:pPr>
                      <a:r>
                        <a:rPr lang="it-IT" sz="1000" b="0" u="none" strike="noStrike">
                          <a:solidFill>
                            <a:srgbClr val="28323C"/>
                          </a:solidFill>
                          <a:effectLst/>
                          <a:uFillTx/>
                          <a:latin typeface="Lato Black"/>
                        </a:rPr>
                        <a:t>% autotrazione</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1,44</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1,40</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1,17</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1,15</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1,01</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1,19</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1,25</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1,17</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3"/>
                  </a:ext>
                </a:extLst>
              </a:tr>
              <a:tr h="190440">
                <a:tc>
                  <a:txBody>
                    <a:bodyPr/>
                    <a:lstStyle/>
                    <a:p>
                      <a:pPr defTabSz="457200">
                        <a:lnSpc>
                          <a:spcPct val="100000"/>
                        </a:lnSpc>
                      </a:pPr>
                      <a:r>
                        <a:rPr lang="it-IT" sz="1000" b="1" u="none" strike="noStrike">
                          <a:solidFill>
                            <a:srgbClr val="28323C"/>
                          </a:solidFill>
                          <a:effectLst/>
                          <a:uFillTx/>
                          <a:latin typeface="Lato Black"/>
                        </a:rPr>
                        <a:t>% autotrazione RT</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0,76</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0,74</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0,62</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0,61</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0,53</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0,63</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0,66</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r" defTabSz="457200">
                        <a:lnSpc>
                          <a:spcPct val="100000"/>
                        </a:lnSpc>
                      </a:pPr>
                      <a:r>
                        <a:rPr lang="it-IT" sz="1000" b="0" u="none" strike="noStrike">
                          <a:solidFill>
                            <a:srgbClr val="28323C"/>
                          </a:solidFill>
                          <a:effectLst/>
                          <a:uFillTx/>
                          <a:latin typeface="Lato Light"/>
                        </a:rPr>
                        <a:t>0,62</a:t>
                      </a:r>
                      <a:endParaRPr lang="it-IT" sz="1000" b="0" u="none" strike="noStrike">
                        <a:solidFill>
                          <a:srgbClr val="000000"/>
                        </a:solidFill>
                        <a:effectLst/>
                        <a:uFillTx/>
                        <a:latin typeface="Arial"/>
                      </a:endParaRPr>
                    </a:p>
                  </a:txBody>
                  <a:tcPr marL="9360" marR="9360" marT="9360" marB="0" anchor="ct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4"/>
                  </a:ext>
                </a:extLst>
              </a:tr>
            </a:tbl>
          </a:graphicData>
        </a:graphic>
      </p:graphicFrame>
      <p:sp>
        <p:nvSpPr>
          <p:cNvPr id="117" name="PlaceHolder 1"/>
          <p:cNvSpPr>
            <a:spLocks noGrp="1"/>
          </p:cNvSpPr>
          <p:nvPr>
            <p:ph type="sldNum" idx="6"/>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3BF40BDC-5179-4838-BA40-657122F20B36}" type="slidenum">
              <a:rPr lang="it-IT" sz="800" b="0" u="none" strike="noStrike">
                <a:solidFill>
                  <a:schemeClr val="dk1">
                    <a:lumMod val="95000"/>
                    <a:lumOff val="5000"/>
                  </a:schemeClr>
                </a:solidFill>
                <a:effectLst/>
                <a:uFillTx/>
                <a:latin typeface="Lato Light"/>
              </a:rPr>
              <a:t>4</a:t>
            </a:fld>
            <a:endParaRPr lang="it-IT" sz="800" b="0" u="none" strike="noStrike">
              <a:solidFill>
                <a:srgbClr val="000000"/>
              </a:solidFill>
              <a:effectLst/>
              <a:uFillTx/>
              <a:latin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CasellaDiTesto 1"/>
          <p:cNvSpPr/>
          <p:nvPr/>
        </p:nvSpPr>
        <p:spPr>
          <a:xfrm>
            <a:off x="5186160" y="2102040"/>
            <a:ext cx="3539160" cy="276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it-IT" sz="1200" b="0" u="none" strike="noStrike">
                <a:solidFill>
                  <a:schemeClr val="lt1"/>
                </a:solidFill>
                <a:effectLst/>
                <a:uFillTx/>
                <a:latin typeface="Lato Light"/>
              </a:rPr>
              <a:t>Capitolo 2</a:t>
            </a:r>
            <a:endParaRPr lang="it-IT" sz="1200" b="0" u="none" strike="noStrike">
              <a:solidFill>
                <a:srgbClr val="000000"/>
              </a:solidFill>
              <a:effectLst/>
              <a:uFillTx/>
              <a:latin typeface="Arial"/>
            </a:endParaRPr>
          </a:p>
        </p:txBody>
      </p:sp>
      <p:sp>
        <p:nvSpPr>
          <p:cNvPr id="119" name="Rettangolo 2"/>
          <p:cNvSpPr/>
          <p:nvPr/>
        </p:nvSpPr>
        <p:spPr>
          <a:xfrm>
            <a:off x="4900307" y="2378520"/>
            <a:ext cx="3939197" cy="1937538"/>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2400" b="0" u="none" strike="noStrike" dirty="0">
                <a:solidFill>
                  <a:srgbClr val="FFFFFF"/>
                </a:solidFill>
                <a:effectLst/>
                <a:uFillTx/>
                <a:latin typeface="Lato Medium"/>
              </a:rPr>
              <a:t>OS.21 Accompagnare il </a:t>
            </a:r>
          </a:p>
          <a:p>
            <a:pPr defTabSz="457200">
              <a:lnSpc>
                <a:spcPct val="100000"/>
              </a:lnSpc>
            </a:pPr>
            <a:r>
              <a:rPr lang="it-IT" sz="2400" b="0" u="none" strike="noStrike" dirty="0">
                <a:solidFill>
                  <a:srgbClr val="FFFFFF"/>
                </a:solidFill>
                <a:effectLst/>
                <a:uFillTx/>
                <a:latin typeface="Lato Medium"/>
              </a:rPr>
              <a:t>settore del GN in un</a:t>
            </a:r>
          </a:p>
          <a:p>
            <a:pPr defTabSz="457200">
              <a:lnSpc>
                <a:spcPct val="100000"/>
              </a:lnSpc>
            </a:pPr>
            <a:r>
              <a:rPr lang="it-IT" sz="2400" b="0" u="none" strike="noStrike" dirty="0">
                <a:solidFill>
                  <a:srgbClr val="FFFFFF"/>
                </a:solidFill>
                <a:effectLst/>
                <a:uFillTx/>
                <a:latin typeface="Lato Medium"/>
              </a:rPr>
              <a:t>ottica di decarbonizzazione:</a:t>
            </a:r>
          </a:p>
          <a:p>
            <a:pPr defTabSz="457200">
              <a:lnSpc>
                <a:spcPct val="100000"/>
              </a:lnSpc>
            </a:pPr>
            <a:r>
              <a:rPr lang="it-IT" sz="2400" u="sng" dirty="0">
                <a:solidFill>
                  <a:srgbClr val="FFFFFF"/>
                </a:solidFill>
                <a:latin typeface="Lato Medium"/>
              </a:rPr>
              <a:t>Regolazione misura gas e</a:t>
            </a:r>
            <a:r>
              <a:rPr lang="it-IT" sz="2400" dirty="0">
                <a:solidFill>
                  <a:srgbClr val="FFFFFF"/>
                </a:solidFill>
                <a:latin typeface="Lato Medium"/>
              </a:rPr>
              <a:t> </a:t>
            </a:r>
          </a:p>
          <a:p>
            <a:pPr defTabSz="457200">
              <a:lnSpc>
                <a:spcPct val="100000"/>
              </a:lnSpc>
            </a:pPr>
            <a:r>
              <a:rPr lang="it-IT" sz="2400" b="0" u="sng" strike="noStrike" dirty="0">
                <a:solidFill>
                  <a:srgbClr val="FFFFFF"/>
                </a:solidFill>
                <a:effectLst/>
                <a:uFillTx/>
                <a:latin typeface="Lato Medium"/>
              </a:rPr>
              <a:t>R</a:t>
            </a:r>
            <a:r>
              <a:rPr lang="it-IT" sz="2400" u="sng" dirty="0">
                <a:solidFill>
                  <a:srgbClr val="FFFFFF"/>
                </a:solidFill>
                <a:latin typeface="Lato Medium"/>
              </a:rPr>
              <a:t>iforma AOP</a:t>
            </a:r>
            <a:r>
              <a:rPr lang="it-IT" sz="2400" b="0" u="none" strike="noStrike" dirty="0">
                <a:solidFill>
                  <a:srgbClr val="FFFFFF"/>
                </a:solidFill>
                <a:effectLst/>
                <a:uFillTx/>
                <a:latin typeface="Lato Medium"/>
              </a:rPr>
              <a:t> </a:t>
            </a:r>
            <a:endParaRPr lang="it-IT" sz="2400" b="0" u="none" strike="noStrike" dirty="0">
              <a:solidFill>
                <a:srgbClr val="000000"/>
              </a:solidFill>
              <a:effectLst/>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0" name="Connettore 1 6"/>
          <p:cNvCxnSpPr/>
          <p:nvPr/>
        </p:nvCxnSpPr>
        <p:spPr>
          <a:xfrm flipH="1">
            <a:off x="4358160" y="778320"/>
            <a:ext cx="1370160" cy="360"/>
          </a:xfrm>
          <a:prstGeom prst="straightConnector1">
            <a:avLst/>
          </a:prstGeom>
          <a:ln w="28575">
            <a:solidFill>
              <a:srgbClr val="00A5D0"/>
            </a:solidFill>
            <a:round/>
          </a:ln>
        </p:spPr>
      </p:cxnSp>
      <p:sp>
        <p:nvSpPr>
          <p:cNvPr id="121" name="Rettangolo 4"/>
          <p:cNvSpPr/>
          <p:nvPr/>
        </p:nvSpPr>
        <p:spPr>
          <a:xfrm>
            <a:off x="1320758" y="357120"/>
            <a:ext cx="7444965" cy="367878"/>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914400">
              <a:lnSpc>
                <a:spcPct val="100000"/>
              </a:lnSpc>
            </a:pPr>
            <a:r>
              <a:rPr lang="it-IT" u="none" strike="noStrike" dirty="0">
                <a:solidFill>
                  <a:srgbClr val="28323C"/>
                </a:solidFill>
                <a:effectLst/>
                <a:uFillTx/>
                <a:latin typeface="Lato Light"/>
                <a:ea typeface="DejaVu Sans"/>
              </a:rPr>
              <a:t>Delibera 512/2021/R/gas: </a:t>
            </a:r>
            <a:r>
              <a:rPr lang="it-IT" dirty="0">
                <a:solidFill>
                  <a:srgbClr val="28323C"/>
                </a:solidFill>
                <a:latin typeface="Lato Light"/>
                <a:ea typeface="DejaVu Sans"/>
              </a:rPr>
              <a:t>f</a:t>
            </a:r>
            <a:r>
              <a:rPr lang="it-IT" u="none" strike="noStrike" dirty="0">
                <a:solidFill>
                  <a:srgbClr val="28323C"/>
                </a:solidFill>
                <a:effectLst/>
                <a:uFillTx/>
                <a:latin typeface="Lato Light"/>
                <a:ea typeface="DejaVu Sans"/>
              </a:rPr>
              <a:t>requenza aggiornamento dati qualità del GN </a:t>
            </a:r>
          </a:p>
        </p:txBody>
      </p:sp>
      <p:sp>
        <p:nvSpPr>
          <p:cNvPr id="122" name="Rettangolo 7"/>
          <p:cNvSpPr/>
          <p:nvPr/>
        </p:nvSpPr>
        <p:spPr>
          <a:xfrm>
            <a:off x="997560" y="799560"/>
            <a:ext cx="7889400" cy="4201107"/>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181080" indent="-181080" algn="just" defTabSz="914400">
              <a:lnSpc>
                <a:spcPts val="1500"/>
              </a:lnSpc>
              <a:buClr>
                <a:srgbClr val="00A5D0"/>
              </a:buClr>
              <a:buFont typeface="Wingdings" charset="2"/>
              <a:buChar char=""/>
            </a:pPr>
            <a:r>
              <a:rPr lang="it-IT" sz="1400" b="1" u="none" strike="noStrike" dirty="0">
                <a:solidFill>
                  <a:srgbClr val="28323C"/>
                </a:solidFill>
                <a:effectLst/>
                <a:uFillTx/>
                <a:latin typeface="Lato Light"/>
                <a:ea typeface="DejaVu Sans"/>
              </a:rPr>
              <a:t>Delibera 512/2021/R/Gas del 23 novembre 2021 </a:t>
            </a:r>
            <a:r>
              <a:rPr lang="it-IT" sz="1400" b="0" u="none" strike="noStrike" dirty="0">
                <a:solidFill>
                  <a:srgbClr val="28323C"/>
                </a:solidFill>
                <a:effectLst/>
                <a:uFillTx/>
                <a:latin typeface="Lato Light"/>
                <a:ea typeface="DejaVu Sans"/>
              </a:rPr>
              <a:t>«Riassetto dell’attività di misura del gas nei punti di entrata e uscita della rete di trasporto» e allegato A «Regolazione del servizio di misura sulla rete di trasporto del gas naturale (RMTG)» e ss. mm. ii.</a:t>
            </a:r>
          </a:p>
          <a:p>
            <a:pPr marL="181080" indent="-181080" algn="just" defTabSz="914400">
              <a:lnSpc>
                <a:spcPts val="1500"/>
              </a:lnSpc>
              <a:buClr>
                <a:srgbClr val="00A5D0"/>
              </a:buClr>
              <a:buFont typeface="Wingdings" charset="2"/>
              <a:buChar char=""/>
            </a:pPr>
            <a:endParaRPr lang="it-IT" sz="600" b="0" u="none" strike="noStrike" dirty="0">
              <a:solidFill>
                <a:srgbClr val="000000"/>
              </a:solidFill>
              <a:effectLst/>
              <a:uFillTx/>
              <a:latin typeface="Arial"/>
            </a:endParaRPr>
          </a:p>
          <a:p>
            <a:pPr marL="343080" indent="-171360" algn="just" defTabSz="914400">
              <a:lnSpc>
                <a:spcPts val="1500"/>
              </a:lnSpc>
              <a:buClr>
                <a:srgbClr val="00A5D0"/>
              </a:buClr>
              <a:buFont typeface="Wingdings" charset="2"/>
              <a:buChar char=""/>
              <a:tabLst>
                <a:tab pos="361800" algn="l"/>
              </a:tabLst>
            </a:pPr>
            <a:r>
              <a:rPr lang="it-IT" sz="1200" b="0" u="sng" strike="noStrike" dirty="0">
                <a:solidFill>
                  <a:srgbClr val="28323C"/>
                </a:solidFill>
                <a:effectLst/>
                <a:uFillTx/>
                <a:latin typeface="Lato Light"/>
                <a:ea typeface="DejaVu Sans"/>
              </a:rPr>
              <a:t>Ambito applicazione</a:t>
            </a:r>
            <a:r>
              <a:rPr lang="it-IT" sz="1200" b="0" u="none" strike="noStrike" dirty="0">
                <a:solidFill>
                  <a:srgbClr val="28323C"/>
                </a:solidFill>
                <a:effectLst/>
                <a:uFillTx/>
                <a:latin typeface="Lato Light"/>
                <a:ea typeface="DejaVu Sans"/>
              </a:rPr>
              <a:t>: il servizio di misura è erogato attraverso gli impianti di misura nei punti di entrata e uscita della rete di trasporto </a:t>
            </a:r>
            <a:r>
              <a:rPr lang="it-IT" sz="1200" b="0" u="none" strike="noStrike" dirty="0">
                <a:solidFill>
                  <a:srgbClr val="00A5D0"/>
                </a:solidFill>
                <a:effectLst/>
                <a:uFillTx/>
                <a:latin typeface="Wingdings"/>
                <a:ea typeface="DejaVu Sans"/>
              </a:rPr>
              <a:t></a:t>
            </a:r>
            <a:r>
              <a:rPr lang="it-IT" sz="1200" b="0" u="none" strike="noStrike" dirty="0">
                <a:solidFill>
                  <a:srgbClr val="28323C"/>
                </a:solidFill>
                <a:effectLst/>
                <a:uFillTx/>
                <a:latin typeface="Lato Light"/>
                <a:ea typeface="DejaVu Sans"/>
              </a:rPr>
              <a:t> previsto </a:t>
            </a:r>
            <a:r>
              <a:rPr lang="it-IT" sz="1200" b="1" u="none" strike="noStrike" dirty="0">
                <a:solidFill>
                  <a:srgbClr val="28323C"/>
                </a:solidFill>
                <a:effectLst/>
                <a:uFillTx/>
                <a:latin typeface="Lato Light"/>
                <a:ea typeface="DejaVu Sans"/>
              </a:rPr>
              <a:t>nei Punti Di Riconsegna (PDR) </a:t>
            </a:r>
            <a:r>
              <a:rPr lang="it-IT" sz="1200" b="0" u="none" strike="noStrike" dirty="0">
                <a:solidFill>
                  <a:srgbClr val="28323C"/>
                </a:solidFill>
                <a:effectLst/>
                <a:uFillTx/>
                <a:latin typeface="Lato Light"/>
                <a:ea typeface="DejaVu Sans"/>
              </a:rPr>
              <a:t>verso impianti di consumo nella titolarità di </a:t>
            </a:r>
            <a:r>
              <a:rPr lang="it-IT" sz="1200" b="1" u="none" strike="noStrike" dirty="0">
                <a:solidFill>
                  <a:srgbClr val="28323C"/>
                </a:solidFill>
                <a:effectLst/>
                <a:uFillTx/>
                <a:latin typeface="Lato Light"/>
                <a:ea typeface="DejaVu Sans"/>
              </a:rPr>
              <a:t>Clienti Finali (CF) direttamente allacciati alla Rete di Trasporto (RT) (3.400 Punti di Riconsegna, </a:t>
            </a:r>
            <a:r>
              <a:rPr lang="it-IT" sz="1200" b="0" u="none" strike="noStrike" dirty="0">
                <a:solidFill>
                  <a:srgbClr val="28323C"/>
                </a:solidFill>
                <a:effectLst/>
                <a:uFillTx/>
                <a:latin typeface="Lato Light"/>
                <a:ea typeface="DejaVu Sans"/>
              </a:rPr>
              <a:t>di cui </a:t>
            </a:r>
            <a:r>
              <a:rPr lang="it-IT" sz="1200" b="1" u="none" strike="noStrike" dirty="0">
                <a:solidFill>
                  <a:srgbClr val="28323C"/>
                </a:solidFill>
                <a:effectLst/>
                <a:uFillTx/>
                <a:latin typeface="Lato Light"/>
                <a:ea typeface="DejaVu Sans"/>
              </a:rPr>
              <a:t>862 autotrazione, </a:t>
            </a:r>
            <a:r>
              <a:rPr lang="it-IT" sz="1200" b="0" u="none" strike="noStrike" dirty="0">
                <a:solidFill>
                  <a:srgbClr val="28323C"/>
                </a:solidFill>
                <a:effectLst/>
                <a:uFillTx/>
                <a:latin typeface="Lato Light"/>
                <a:ea typeface="DejaVu Sans"/>
              </a:rPr>
              <a:t>su 1.610 della rete punti vendita di gas naturale per autotrazione).</a:t>
            </a:r>
            <a:endParaRPr lang="it-IT" sz="1200" b="0" u="none" strike="noStrike" dirty="0">
              <a:solidFill>
                <a:srgbClr val="000000"/>
              </a:solidFill>
              <a:effectLst/>
              <a:uFillTx/>
              <a:latin typeface="Arial"/>
            </a:endParaRPr>
          </a:p>
          <a:p>
            <a:pPr algn="just" defTabSz="914400">
              <a:lnSpc>
                <a:spcPct val="100000"/>
              </a:lnSpc>
              <a:tabLst>
                <a:tab pos="361800" algn="l"/>
              </a:tabLst>
            </a:pPr>
            <a:endParaRPr lang="it-IT" sz="600" b="0" u="none" strike="noStrike" dirty="0">
              <a:solidFill>
                <a:srgbClr val="000000"/>
              </a:solidFill>
              <a:effectLst/>
              <a:uFillTx/>
              <a:latin typeface="Arial"/>
            </a:endParaRPr>
          </a:p>
          <a:p>
            <a:pPr marL="343080" indent="-171360" algn="just" defTabSz="914400">
              <a:lnSpc>
                <a:spcPts val="1500"/>
              </a:lnSpc>
              <a:buClr>
                <a:srgbClr val="00A5D0"/>
              </a:buClr>
              <a:buFont typeface="Wingdings" charset="2"/>
              <a:buChar char=""/>
              <a:tabLst>
                <a:tab pos="361800" algn="l"/>
              </a:tabLst>
            </a:pPr>
            <a:r>
              <a:rPr lang="it-IT" sz="1200" b="0" u="sng" strike="noStrike" dirty="0">
                <a:solidFill>
                  <a:srgbClr val="28323C"/>
                </a:solidFill>
                <a:effectLst/>
                <a:uFillTx/>
                <a:latin typeface="Lato Light"/>
                <a:ea typeface="DejaVu Sans"/>
              </a:rPr>
              <a:t>Ruoli e responsabilità per attività di</a:t>
            </a:r>
            <a:r>
              <a:rPr lang="it-IT" sz="1200" b="0" u="none" strike="noStrike" dirty="0">
                <a:solidFill>
                  <a:srgbClr val="28323C"/>
                </a:solidFill>
                <a:effectLst/>
                <a:uFillTx/>
                <a:latin typeface="Lato Light"/>
                <a:ea typeface="DejaVu Sans"/>
              </a:rPr>
              <a:t>:</a:t>
            </a:r>
            <a:endParaRPr lang="it-IT" sz="1200" b="0" u="none" strike="noStrike" dirty="0">
              <a:solidFill>
                <a:srgbClr val="000000"/>
              </a:solidFill>
              <a:effectLst/>
              <a:uFillTx/>
              <a:latin typeface="Arial"/>
            </a:endParaRPr>
          </a:p>
          <a:p>
            <a:pPr marL="539640" indent="-179280" algn="just" defTabSz="914400">
              <a:lnSpc>
                <a:spcPts val="1500"/>
              </a:lnSpc>
              <a:buClr>
                <a:srgbClr val="00A5D0"/>
              </a:buClr>
              <a:buFont typeface="Lato Light"/>
              <a:buChar char="→"/>
              <a:tabLst>
                <a:tab pos="361800" algn="l"/>
              </a:tabLst>
            </a:pPr>
            <a:r>
              <a:rPr lang="it-IT" sz="1200" b="0" i="1" u="none" strike="noStrike" dirty="0">
                <a:solidFill>
                  <a:srgbClr val="28323C"/>
                </a:solidFill>
                <a:effectLst/>
                <a:uFillTx/>
                <a:latin typeface="Lato Light"/>
                <a:ea typeface="DejaVu Sans"/>
              </a:rPr>
              <a:t> </a:t>
            </a:r>
            <a:r>
              <a:rPr lang="it-IT" sz="1200" b="0" i="1" u="none" strike="noStrike" dirty="0" err="1">
                <a:solidFill>
                  <a:srgbClr val="28323C"/>
                </a:solidFill>
                <a:effectLst/>
                <a:uFillTx/>
                <a:latin typeface="Lato Light"/>
                <a:ea typeface="DejaVu Sans"/>
              </a:rPr>
              <a:t>metering</a:t>
            </a:r>
            <a:r>
              <a:rPr lang="it-IT" sz="1200" b="0" u="none" strike="noStrike" dirty="0">
                <a:solidFill>
                  <a:srgbClr val="28323C"/>
                </a:solidFill>
                <a:effectLst/>
                <a:uFillTx/>
                <a:latin typeface="Lato Light"/>
                <a:ea typeface="DejaVu Sans"/>
              </a:rPr>
              <a:t> - installazione e manutenzione degli impianti di misura – responsabilità del </a:t>
            </a:r>
            <a:r>
              <a:rPr lang="it-IT" sz="1200" b="1" u="none" strike="noStrike" dirty="0">
                <a:solidFill>
                  <a:srgbClr val="28323C"/>
                </a:solidFill>
                <a:effectLst/>
                <a:uFillTx/>
                <a:latin typeface="Lato Light"/>
                <a:ea typeface="DejaVu Sans"/>
              </a:rPr>
              <a:t>soggetto titolare dell’impianto di misura </a:t>
            </a:r>
            <a:r>
              <a:rPr lang="it-IT" sz="1200" b="0" u="none" strike="noStrike" dirty="0">
                <a:solidFill>
                  <a:srgbClr val="28323C"/>
                </a:solidFill>
                <a:effectLst/>
                <a:uFillTx/>
                <a:latin typeface="Lato Light"/>
                <a:ea typeface="DejaVu Sans"/>
              </a:rPr>
              <a:t>(per es., </a:t>
            </a:r>
            <a:r>
              <a:rPr lang="it-IT" sz="1200" b="1" u="none" strike="noStrike" dirty="0">
                <a:solidFill>
                  <a:srgbClr val="28323C"/>
                </a:solidFill>
                <a:effectLst/>
                <a:uFillTx/>
                <a:latin typeface="Lato Light"/>
                <a:ea typeface="DejaVu Sans"/>
              </a:rPr>
              <a:t>i proprietari delle stazioni di servizio di gas naturale per autotrazione</a:t>
            </a:r>
            <a:r>
              <a:rPr lang="it-IT" sz="1200" b="0" u="none" strike="noStrike" dirty="0">
                <a:solidFill>
                  <a:srgbClr val="28323C"/>
                </a:solidFill>
                <a:effectLst/>
                <a:uFillTx/>
                <a:latin typeface="Lato Light"/>
                <a:ea typeface="DejaVu Sans"/>
              </a:rPr>
              <a:t>);</a:t>
            </a:r>
            <a:endParaRPr lang="it-IT" sz="1200" b="0" u="none" strike="noStrike" dirty="0">
              <a:solidFill>
                <a:srgbClr val="000000"/>
              </a:solidFill>
              <a:effectLst/>
              <a:uFillTx/>
              <a:latin typeface="Arial"/>
            </a:endParaRPr>
          </a:p>
          <a:p>
            <a:pPr marL="539640" indent="-179280" algn="just" defTabSz="914400">
              <a:lnSpc>
                <a:spcPts val="1500"/>
              </a:lnSpc>
              <a:buClr>
                <a:srgbClr val="00A5D0"/>
              </a:buClr>
              <a:buFont typeface="Lato Light"/>
              <a:buChar char="→"/>
              <a:tabLst>
                <a:tab pos="361800" algn="l"/>
              </a:tabLst>
            </a:pPr>
            <a:r>
              <a:rPr lang="it-IT" sz="1200" b="0" i="1" u="none" strike="noStrike" dirty="0">
                <a:solidFill>
                  <a:srgbClr val="28323C"/>
                </a:solidFill>
                <a:effectLst/>
                <a:uFillTx/>
                <a:latin typeface="Lato Light"/>
                <a:ea typeface="DejaVu Sans"/>
              </a:rPr>
              <a:t> </a:t>
            </a:r>
            <a:r>
              <a:rPr lang="it-IT" sz="1200" b="0" i="1" u="none" strike="noStrike" dirty="0" err="1">
                <a:solidFill>
                  <a:srgbClr val="28323C"/>
                </a:solidFill>
                <a:effectLst/>
                <a:uFillTx/>
                <a:latin typeface="Lato Light"/>
                <a:ea typeface="DejaVu Sans"/>
              </a:rPr>
              <a:t>meter</a:t>
            </a:r>
            <a:r>
              <a:rPr lang="it-IT" sz="1200" b="0" i="1" u="none" strike="noStrike" dirty="0">
                <a:solidFill>
                  <a:srgbClr val="28323C"/>
                </a:solidFill>
                <a:effectLst/>
                <a:uFillTx/>
                <a:latin typeface="Lato Light"/>
                <a:ea typeface="DejaVu Sans"/>
              </a:rPr>
              <a:t> reading - </a:t>
            </a:r>
            <a:r>
              <a:rPr lang="it-IT" sz="1200" b="0" u="none" strike="noStrike" dirty="0">
                <a:solidFill>
                  <a:srgbClr val="28323C"/>
                </a:solidFill>
                <a:effectLst/>
                <a:uFillTx/>
                <a:latin typeface="Lato Light"/>
                <a:ea typeface="DejaVu Sans"/>
              </a:rPr>
              <a:t>raccolta dei dati di misura - responsabilità di ogni impresa di trasporto con riferimento agli impianti di misura connessi alla propria rete.</a:t>
            </a:r>
            <a:endParaRPr lang="it-IT" sz="1200" b="0" u="none" strike="noStrike" dirty="0">
              <a:solidFill>
                <a:srgbClr val="000000"/>
              </a:solidFill>
              <a:effectLst/>
              <a:uFillTx/>
              <a:latin typeface="Arial"/>
            </a:endParaRPr>
          </a:p>
          <a:p>
            <a:pPr marL="360360" algn="just" defTabSz="914400">
              <a:lnSpc>
                <a:spcPct val="100000"/>
              </a:lnSpc>
              <a:tabLst>
                <a:tab pos="361800" algn="l"/>
              </a:tabLst>
            </a:pPr>
            <a:endParaRPr lang="it-IT" sz="600" b="0" u="none" strike="noStrike" dirty="0">
              <a:solidFill>
                <a:srgbClr val="000000"/>
              </a:solidFill>
              <a:effectLst/>
              <a:uFillTx/>
              <a:latin typeface="Arial"/>
            </a:endParaRPr>
          </a:p>
          <a:p>
            <a:pPr marL="343080" indent="-171360" algn="just" defTabSz="914400">
              <a:lnSpc>
                <a:spcPts val="1500"/>
              </a:lnSpc>
              <a:buClr>
                <a:srgbClr val="00A5D0"/>
              </a:buClr>
              <a:buFont typeface="Wingdings" charset="2"/>
              <a:buChar char=""/>
              <a:tabLst>
                <a:tab pos="361800" algn="l"/>
              </a:tabLst>
            </a:pPr>
            <a:r>
              <a:rPr lang="it-IT" sz="1200" b="0" u="sng" strike="noStrike" dirty="0">
                <a:solidFill>
                  <a:srgbClr val="28323C"/>
                </a:solidFill>
                <a:effectLst/>
                <a:uFillTx/>
                <a:latin typeface="Lato Light"/>
                <a:ea typeface="DejaVu Sans"/>
              </a:rPr>
              <a:t>Requisiti e livelli di qualità del servizio di misura</a:t>
            </a:r>
            <a:endParaRPr lang="it-IT" sz="1200" b="0" u="none" strike="noStrike" dirty="0">
              <a:solidFill>
                <a:srgbClr val="000000"/>
              </a:solidFill>
              <a:effectLst/>
              <a:uFillTx/>
              <a:latin typeface="Arial"/>
            </a:endParaRPr>
          </a:p>
          <a:p>
            <a:pPr marL="539640" indent="-179280" algn="just" defTabSz="914400">
              <a:lnSpc>
                <a:spcPts val="1500"/>
              </a:lnSpc>
              <a:buClr>
                <a:srgbClr val="00A5D0"/>
              </a:buClr>
              <a:buFont typeface="Lato Light"/>
              <a:buChar char="→"/>
              <a:tabLst>
                <a:tab pos="361800" algn="l"/>
              </a:tabLst>
            </a:pPr>
            <a:r>
              <a:rPr lang="it-IT" sz="1200" b="0" u="none" strike="noStrike" dirty="0">
                <a:solidFill>
                  <a:srgbClr val="28323C"/>
                </a:solidFill>
                <a:effectLst/>
                <a:uFillTx/>
                <a:latin typeface="Lato Light"/>
                <a:ea typeface="DejaVu Sans"/>
              </a:rPr>
              <a:t> tra i requisiti manutentivi, per gli impianti con </a:t>
            </a:r>
            <a:r>
              <a:rPr lang="it-IT" sz="1200" b="0" u="none" strike="noStrike" dirty="0" err="1">
                <a:solidFill>
                  <a:srgbClr val="28323C"/>
                </a:solidFill>
                <a:effectLst/>
                <a:uFillTx/>
                <a:latin typeface="Lato Light"/>
                <a:ea typeface="DejaVu Sans"/>
              </a:rPr>
              <a:t>Q</a:t>
            </a:r>
            <a:r>
              <a:rPr lang="it-IT" sz="1200" b="0" u="none" strike="noStrike" baseline="-25000" dirty="0" err="1">
                <a:solidFill>
                  <a:srgbClr val="28323C"/>
                </a:solidFill>
                <a:effectLst/>
                <a:uFillTx/>
                <a:latin typeface="Lato Light"/>
                <a:ea typeface="DejaVu Sans"/>
              </a:rPr>
              <a:t>erogazione</a:t>
            </a:r>
            <a:r>
              <a:rPr lang="it-IT" sz="1200" b="0" u="none" strike="noStrike" baseline="-25000" dirty="0">
                <a:solidFill>
                  <a:srgbClr val="28323C"/>
                </a:solidFill>
                <a:effectLst/>
                <a:uFillTx/>
                <a:latin typeface="Lato Light"/>
                <a:ea typeface="DejaVu Sans"/>
              </a:rPr>
              <a:t> </a:t>
            </a:r>
            <a:r>
              <a:rPr lang="it-IT" sz="1200" b="0" u="none" strike="noStrike" dirty="0">
                <a:solidFill>
                  <a:srgbClr val="28323C"/>
                </a:solidFill>
                <a:effectLst/>
                <a:uFillTx/>
                <a:latin typeface="Lato Light"/>
                <a:ea typeface="DejaVu Sans"/>
              </a:rPr>
              <a:t>≤ 4.000 Sm</a:t>
            </a:r>
            <a:r>
              <a:rPr lang="it-IT" sz="1200" b="0" u="none" strike="noStrike" baseline="30000" dirty="0">
                <a:solidFill>
                  <a:srgbClr val="28323C"/>
                </a:solidFill>
                <a:effectLst/>
                <a:uFillTx/>
                <a:latin typeface="Lato Light"/>
                <a:ea typeface="DejaVu Sans"/>
              </a:rPr>
              <a:t>3</a:t>
            </a:r>
            <a:r>
              <a:rPr lang="it-IT" sz="1200" b="0" u="none" strike="noStrike" dirty="0">
                <a:solidFill>
                  <a:srgbClr val="28323C"/>
                </a:solidFill>
                <a:effectLst/>
                <a:uFillTx/>
                <a:latin typeface="Lato Light"/>
                <a:ea typeface="DejaVu Sans"/>
              </a:rPr>
              <a:t>/h e una P&gt;5 bar (i PDR autotrazione rientrano in tale casistica), vi è la </a:t>
            </a:r>
            <a:r>
              <a:rPr lang="it-IT" sz="1200" b="1" u="none" strike="noStrike" dirty="0">
                <a:solidFill>
                  <a:srgbClr val="28323C"/>
                </a:solidFill>
                <a:effectLst/>
                <a:uFillTx/>
                <a:latin typeface="Lato Light"/>
                <a:ea typeface="DejaVu Sans"/>
              </a:rPr>
              <a:t>verifica di aggiornamento dei dati di qualità del gas nel dispositivo di conversione dei volumi </a:t>
            </a:r>
            <a:r>
              <a:rPr lang="it-IT" sz="1200" b="0" u="none" strike="noStrike" dirty="0">
                <a:solidFill>
                  <a:srgbClr val="28323C"/>
                </a:solidFill>
                <a:effectLst/>
                <a:uFillTx/>
                <a:latin typeface="Lato Light"/>
                <a:ea typeface="DejaVu Sans"/>
              </a:rPr>
              <a:t>con frequenza trimestrale; il relativo livello di qualità di servizio è l’indicatore D, definito come numero di giorni di ritardo sull’aggiornamento della qualità del gas rispetto alle specifiche e pari 7 giorni/anno;</a:t>
            </a:r>
            <a:endParaRPr lang="it-IT" sz="1200" b="0" u="none" strike="noStrike" dirty="0">
              <a:solidFill>
                <a:srgbClr val="000000"/>
              </a:solidFill>
              <a:effectLst/>
              <a:uFillTx/>
              <a:latin typeface="Arial"/>
            </a:endParaRPr>
          </a:p>
          <a:p>
            <a:pPr marL="171360" algn="just" defTabSz="914400">
              <a:lnSpc>
                <a:spcPct val="100000"/>
              </a:lnSpc>
              <a:tabLst>
                <a:tab pos="361800" algn="l"/>
              </a:tabLst>
            </a:pPr>
            <a:endParaRPr lang="it-IT" sz="600" b="0" u="none" strike="noStrike" dirty="0">
              <a:solidFill>
                <a:srgbClr val="000000"/>
              </a:solidFill>
              <a:effectLst/>
              <a:uFillTx/>
              <a:latin typeface="Arial"/>
            </a:endParaRPr>
          </a:p>
          <a:p>
            <a:pPr marL="343080" indent="-171360" algn="just" defTabSz="914400">
              <a:lnSpc>
                <a:spcPts val="1500"/>
              </a:lnSpc>
              <a:buClr>
                <a:srgbClr val="00A5D0"/>
              </a:buClr>
              <a:buFont typeface="Wingdings" charset="2"/>
              <a:buChar char=""/>
              <a:tabLst>
                <a:tab pos="361800" algn="l"/>
              </a:tabLst>
            </a:pPr>
            <a:r>
              <a:rPr lang="it-IT" sz="1200" b="0" u="none" strike="noStrike" dirty="0">
                <a:solidFill>
                  <a:srgbClr val="28323C"/>
                </a:solidFill>
                <a:effectLst/>
                <a:uFillTx/>
                <a:latin typeface="Lato Light"/>
                <a:ea typeface="DejaVu Sans"/>
              </a:rPr>
              <a:t>Il mancato rispetto dei livelli di qualità prevede l’applicazione dei corrispettivi (penali) ai Clienti Finali.</a:t>
            </a:r>
            <a:endParaRPr lang="it-IT" sz="1200" b="0" u="none" strike="noStrike" dirty="0">
              <a:solidFill>
                <a:srgbClr val="000000"/>
              </a:solidFill>
              <a:effectLst/>
              <a:uFillTx/>
              <a:latin typeface="Arial"/>
            </a:endParaRPr>
          </a:p>
        </p:txBody>
      </p:sp>
      <p:sp>
        <p:nvSpPr>
          <p:cNvPr id="123" name="PlaceHolder 1"/>
          <p:cNvSpPr>
            <a:spLocks noGrp="1"/>
          </p:cNvSpPr>
          <p:nvPr>
            <p:ph type="sldNum" idx="7"/>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DEEE2EEE-F063-4757-8006-9D6492AAFFFD}" type="slidenum">
              <a:rPr lang="it-IT" sz="800" b="0" u="none" strike="noStrike">
                <a:solidFill>
                  <a:schemeClr val="dk1">
                    <a:lumMod val="95000"/>
                    <a:lumOff val="5000"/>
                  </a:schemeClr>
                </a:solidFill>
                <a:effectLst/>
                <a:uFillTx/>
                <a:latin typeface="Lato Light"/>
              </a:rPr>
              <a:t>6</a:t>
            </a:fld>
            <a:endParaRPr lang="it-IT" sz="800" b="0" u="none" strike="noStrike">
              <a:solidFill>
                <a:srgbClr val="000000"/>
              </a:solidFill>
              <a:effectLst/>
              <a:uFillTx/>
              <a:latin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8" name="Connettore 1 6"/>
          <p:cNvCxnSpPr/>
          <p:nvPr/>
        </p:nvCxnSpPr>
        <p:spPr>
          <a:xfrm flipH="1">
            <a:off x="4358160" y="778320"/>
            <a:ext cx="1370160" cy="360"/>
          </a:xfrm>
          <a:prstGeom prst="straightConnector1">
            <a:avLst/>
          </a:prstGeom>
          <a:ln w="28575">
            <a:solidFill>
              <a:srgbClr val="00A5D0"/>
            </a:solidFill>
            <a:round/>
          </a:ln>
        </p:spPr>
      </p:cxnSp>
      <p:sp>
        <p:nvSpPr>
          <p:cNvPr id="129" name="Shape 164"/>
          <p:cNvSpPr/>
          <p:nvPr/>
        </p:nvSpPr>
        <p:spPr>
          <a:xfrm>
            <a:off x="2454352" y="357120"/>
            <a:ext cx="5177058" cy="398655"/>
          </a:xfrm>
          <a:prstGeom prst="rect">
            <a:avLst/>
          </a:prstGeom>
          <a:noFill/>
          <a:ln w="12700">
            <a:noFill/>
          </a:ln>
        </p:spPr>
        <p:style>
          <a:lnRef idx="0">
            <a:scrgbClr r="0" g="0" b="0"/>
          </a:lnRef>
          <a:fillRef idx="0">
            <a:scrgbClr r="0" g="0" b="0"/>
          </a:fillRef>
          <a:effectRef idx="0">
            <a:scrgbClr r="0" g="0" b="0"/>
          </a:effectRef>
          <a:fontRef idx="minor"/>
        </p:style>
        <p:txBody>
          <a:bodyPr wrap="none" lIns="45720" tIns="45000" rIns="45720" bIns="45000" anchor="t">
            <a:spAutoFit/>
          </a:bodyPr>
          <a:lstStyle/>
          <a:p>
            <a:pPr algn="ctr" defTabSz="914400">
              <a:lnSpc>
                <a:spcPct val="100000"/>
              </a:lnSpc>
            </a:pPr>
            <a:r>
              <a:rPr lang="it-IT" sz="2000" b="0" u="none" strike="noStrike" dirty="0">
                <a:solidFill>
                  <a:srgbClr val="28323C"/>
                </a:solidFill>
                <a:effectLst/>
                <a:uFillTx/>
                <a:latin typeface="Lato Light"/>
                <a:ea typeface="Lato Light"/>
              </a:rPr>
              <a:t>Frequenza aggiornamento dati qualità del GN </a:t>
            </a:r>
            <a:endParaRPr lang="it-IT" sz="2000" b="0" u="none" strike="noStrike" dirty="0">
              <a:solidFill>
                <a:srgbClr val="000000"/>
              </a:solidFill>
              <a:effectLst/>
              <a:uFillTx/>
              <a:latin typeface="Arial"/>
            </a:endParaRPr>
          </a:p>
        </p:txBody>
      </p:sp>
      <p:sp>
        <p:nvSpPr>
          <p:cNvPr id="130" name="CasellaDiTesto 10"/>
          <p:cNvSpPr/>
          <p:nvPr/>
        </p:nvSpPr>
        <p:spPr>
          <a:xfrm>
            <a:off x="7417080" y="3851280"/>
            <a:ext cx="1472040" cy="707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1000" b="0" u="none" strike="noStrike">
                <a:solidFill>
                  <a:srgbClr val="28323C"/>
                </a:solidFill>
                <a:effectLst/>
                <a:uFillTx/>
                <a:latin typeface="Lato Light"/>
                <a:ea typeface="DejaVu Sans"/>
              </a:rPr>
              <a:t>I PDR autotrazione allacciati alla rete di trasporto rientrano in questa casistica</a:t>
            </a:r>
            <a:endParaRPr lang="it-IT" sz="1000" b="0" u="none" strike="noStrike">
              <a:solidFill>
                <a:srgbClr val="000000"/>
              </a:solidFill>
              <a:effectLst/>
              <a:uFillTx/>
              <a:latin typeface="Arial"/>
            </a:endParaRPr>
          </a:p>
        </p:txBody>
      </p:sp>
      <p:grpSp>
        <p:nvGrpSpPr>
          <p:cNvPr id="131" name="Gruppo 13"/>
          <p:cNvGrpSpPr/>
          <p:nvPr/>
        </p:nvGrpSpPr>
        <p:grpSpPr>
          <a:xfrm>
            <a:off x="2663280" y="803880"/>
            <a:ext cx="4753800" cy="4055760"/>
            <a:chOff x="2663280" y="803880"/>
            <a:chExt cx="4753800" cy="4055760"/>
          </a:xfrm>
        </p:grpSpPr>
        <p:pic>
          <p:nvPicPr>
            <p:cNvPr id="132" name="Immagine 26"/>
            <p:cNvPicPr/>
            <p:nvPr/>
          </p:nvPicPr>
          <p:blipFill>
            <a:blip r:embed="rId2"/>
            <a:stretch/>
          </p:blipFill>
          <p:spPr>
            <a:xfrm>
              <a:off x="2663280" y="803880"/>
              <a:ext cx="4546800" cy="4055760"/>
            </a:xfrm>
            <a:prstGeom prst="rect">
              <a:avLst/>
            </a:prstGeom>
            <a:noFill/>
            <a:ln w="0">
              <a:noFill/>
            </a:ln>
          </p:spPr>
        </p:pic>
        <p:grpSp>
          <p:nvGrpSpPr>
            <p:cNvPr id="133" name="Gruppo 12"/>
            <p:cNvGrpSpPr/>
            <p:nvPr/>
          </p:nvGrpSpPr>
          <p:grpSpPr>
            <a:xfrm>
              <a:off x="5349600" y="4232880"/>
              <a:ext cx="2067480" cy="626760"/>
              <a:chOff x="5349600" y="4232880"/>
              <a:chExt cx="2067480" cy="626760"/>
            </a:xfrm>
          </p:grpSpPr>
          <p:sp>
            <p:nvSpPr>
              <p:cNvPr id="134" name="Shape 193"/>
              <p:cNvSpPr/>
              <p:nvPr/>
            </p:nvSpPr>
            <p:spPr>
              <a:xfrm flipH="1">
                <a:off x="6373080" y="4232880"/>
                <a:ext cx="1044000" cy="323640"/>
              </a:xfrm>
              <a:prstGeom prst="line">
                <a:avLst/>
              </a:prstGeom>
              <a:ln w="25400">
                <a:solidFill>
                  <a:srgbClr val="00A5D0"/>
                </a:solidFill>
                <a:round/>
                <a:tailEnd type="triangle" w="med" len="med"/>
              </a:ln>
            </p:spPr>
            <p:style>
              <a:lnRef idx="0">
                <a:scrgbClr r="0" g="0" b="0"/>
              </a:lnRef>
              <a:fillRef idx="0">
                <a:scrgbClr r="0" g="0" b="0"/>
              </a:fillRef>
              <a:effectRef idx="0">
                <a:scrgbClr r="0" g="0" b="0"/>
              </a:effectRef>
              <a:fontRef idx="minor"/>
            </p:style>
            <p:txBody>
              <a:bodyPr lIns="45720" tIns="45000" rIns="45720" bIns="45000" anchor="t">
                <a:noAutofit/>
              </a:bodyPr>
              <a:lstStyle/>
              <a:p>
                <a:endParaRPr lang="it-IT" sz="1800" b="0" u="none" strike="noStrike">
                  <a:solidFill>
                    <a:schemeClr val="dk1"/>
                  </a:solidFill>
                  <a:effectLst/>
                  <a:uFillTx/>
                  <a:latin typeface="Arial"/>
                  <a:ea typeface="DejaVu Sans"/>
                </a:endParaRPr>
              </a:p>
            </p:txBody>
          </p:sp>
          <p:sp>
            <p:nvSpPr>
              <p:cNvPr id="135" name="Ovale 11"/>
              <p:cNvSpPr/>
              <p:nvPr/>
            </p:nvSpPr>
            <p:spPr>
              <a:xfrm>
                <a:off x="5349600" y="4365000"/>
                <a:ext cx="920520" cy="494640"/>
              </a:xfrm>
              <a:prstGeom prst="ellipse">
                <a:avLst/>
              </a:prstGeom>
              <a:noFill/>
              <a:ln w="28575">
                <a:solidFill>
                  <a:srgbClr val="00A5D0"/>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914400">
                  <a:lnSpc>
                    <a:spcPct val="100000"/>
                  </a:lnSpc>
                </a:pPr>
                <a:endParaRPr lang="it-IT" sz="1800" b="0" u="none" strike="noStrike">
                  <a:solidFill>
                    <a:schemeClr val="lt1"/>
                  </a:solidFill>
                  <a:effectLst/>
                  <a:uFillTx/>
                  <a:latin typeface="Arial"/>
                  <a:ea typeface="DejaVu Sans"/>
                </a:endParaRPr>
              </a:p>
            </p:txBody>
          </p:sp>
        </p:grpSp>
      </p:grpSp>
      <p:sp>
        <p:nvSpPr>
          <p:cNvPr id="136" name="CasellaDiTesto 10"/>
          <p:cNvSpPr/>
          <p:nvPr/>
        </p:nvSpPr>
        <p:spPr>
          <a:xfrm>
            <a:off x="7210440" y="803880"/>
            <a:ext cx="1678680" cy="336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800" b="0" i="1" u="none" strike="noStrike">
                <a:solidFill>
                  <a:srgbClr val="28323C"/>
                </a:solidFill>
                <a:effectLst/>
                <a:uFillTx/>
                <a:latin typeface="Lato Light"/>
                <a:ea typeface="DejaVu Sans"/>
              </a:rPr>
              <a:t>Fonte: RMTG aggiornata a giugno 2025  </a:t>
            </a:r>
            <a:endParaRPr lang="it-IT" sz="800" b="0" u="none" strike="noStrike">
              <a:solidFill>
                <a:srgbClr val="000000"/>
              </a:solidFill>
              <a:effectLst/>
              <a:uFillTx/>
              <a:latin typeface="Arial"/>
            </a:endParaRPr>
          </a:p>
        </p:txBody>
      </p:sp>
      <p:sp>
        <p:nvSpPr>
          <p:cNvPr id="137" name="CasellaDiTesto 9"/>
          <p:cNvSpPr/>
          <p:nvPr/>
        </p:nvSpPr>
        <p:spPr>
          <a:xfrm>
            <a:off x="971640" y="3801240"/>
            <a:ext cx="1684800" cy="861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1000" b="0" u="none" strike="noStrike">
                <a:solidFill>
                  <a:srgbClr val="28323C"/>
                </a:solidFill>
                <a:effectLst/>
                <a:uFillTx/>
                <a:latin typeface="Lato Light"/>
                <a:ea typeface="DejaVu Sans"/>
              </a:rPr>
              <a:t>Installazione di Gas Cromatografo/Analizzatore di Qualità prevista per impianti con </a:t>
            </a:r>
            <a:endParaRPr lang="it-IT" sz="1000" b="0" u="none" strike="noStrike">
              <a:solidFill>
                <a:srgbClr val="000000"/>
              </a:solidFill>
              <a:effectLst/>
              <a:uFillTx/>
              <a:latin typeface="Arial"/>
            </a:endParaRPr>
          </a:p>
          <a:p>
            <a:pPr defTabSz="914400">
              <a:lnSpc>
                <a:spcPct val="100000"/>
              </a:lnSpc>
            </a:pPr>
            <a:r>
              <a:rPr lang="it-IT" sz="1000" b="0" u="none" strike="noStrike">
                <a:solidFill>
                  <a:srgbClr val="28323C"/>
                </a:solidFill>
                <a:effectLst/>
                <a:uFillTx/>
                <a:latin typeface="Lato Light"/>
                <a:ea typeface="DejaVu Sans"/>
              </a:rPr>
              <a:t>Q</a:t>
            </a:r>
            <a:r>
              <a:rPr lang="it-IT" sz="1000" b="0" u="none" strike="noStrike" baseline="-25000">
                <a:solidFill>
                  <a:srgbClr val="28323C"/>
                </a:solidFill>
                <a:effectLst/>
                <a:uFillTx/>
                <a:latin typeface="Lato Light"/>
                <a:ea typeface="DejaVu Sans"/>
              </a:rPr>
              <a:t>ero</a:t>
            </a:r>
            <a:r>
              <a:rPr lang="it-IT" sz="1000" b="0" u="none" strike="noStrike">
                <a:solidFill>
                  <a:srgbClr val="28323C"/>
                </a:solidFill>
                <a:effectLst/>
                <a:uFillTx/>
                <a:latin typeface="Lato Light"/>
                <a:ea typeface="DejaVu Sans"/>
              </a:rPr>
              <a:t>&gt; 4.000 Sm</a:t>
            </a:r>
            <a:r>
              <a:rPr lang="it-IT" sz="1000" b="0" u="none" strike="noStrike" baseline="30000">
                <a:solidFill>
                  <a:srgbClr val="28323C"/>
                </a:solidFill>
                <a:effectLst/>
                <a:uFillTx/>
                <a:latin typeface="Lato Light"/>
                <a:ea typeface="DejaVu Sans"/>
              </a:rPr>
              <a:t>3</a:t>
            </a:r>
            <a:r>
              <a:rPr lang="it-IT" sz="1000" b="0" u="none" strike="noStrike">
                <a:solidFill>
                  <a:srgbClr val="28323C"/>
                </a:solidFill>
                <a:effectLst/>
                <a:uFillTx/>
                <a:latin typeface="Lato Light"/>
                <a:ea typeface="DejaVu Sans"/>
              </a:rPr>
              <a:t>/h</a:t>
            </a:r>
            <a:endParaRPr lang="it-IT" sz="1000" b="0" u="none" strike="noStrike">
              <a:solidFill>
                <a:srgbClr val="000000"/>
              </a:solidFill>
              <a:effectLst/>
              <a:uFillTx/>
              <a:latin typeface="Arial"/>
            </a:endParaRPr>
          </a:p>
        </p:txBody>
      </p:sp>
      <p:pic>
        <p:nvPicPr>
          <p:cNvPr id="138" name="Immagine 3"/>
          <p:cNvPicPr/>
          <p:nvPr/>
        </p:nvPicPr>
        <p:blipFill>
          <a:blip r:embed="rId3"/>
          <a:stretch/>
        </p:blipFill>
        <p:spPr>
          <a:xfrm>
            <a:off x="2656800" y="4878720"/>
            <a:ext cx="5040720" cy="210960"/>
          </a:xfrm>
          <a:prstGeom prst="rect">
            <a:avLst/>
          </a:prstGeom>
          <a:noFill/>
          <a:ln w="0">
            <a:noFill/>
          </a:ln>
        </p:spPr>
      </p:pic>
      <p:sp>
        <p:nvSpPr>
          <p:cNvPr id="139" name="PlaceHolder 1"/>
          <p:cNvSpPr>
            <a:spLocks noGrp="1"/>
          </p:cNvSpPr>
          <p:nvPr>
            <p:ph type="sldNum" idx="9"/>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0EB4A33B-1DFF-4E73-8BED-C4479D83B912}" type="slidenum">
              <a:rPr lang="it-IT" sz="800" b="0" u="none" strike="noStrike">
                <a:solidFill>
                  <a:schemeClr val="dk1">
                    <a:lumMod val="95000"/>
                    <a:lumOff val="5000"/>
                  </a:schemeClr>
                </a:solidFill>
                <a:effectLst/>
                <a:uFillTx/>
                <a:latin typeface="Lato Light"/>
              </a:rPr>
              <a:t>7</a:t>
            </a:fld>
            <a:endParaRPr lang="it-IT" sz="800" b="0" u="none" strike="noStrike">
              <a:solidFill>
                <a:srgbClr val="000000"/>
              </a:solidFill>
              <a:effectLst/>
              <a:uFillTx/>
              <a:latin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9" name="Connettore 1 6"/>
          <p:cNvCxnSpPr/>
          <p:nvPr/>
        </p:nvCxnSpPr>
        <p:spPr>
          <a:xfrm flipH="1">
            <a:off x="4358160" y="778320"/>
            <a:ext cx="1370160" cy="360"/>
          </a:xfrm>
          <a:prstGeom prst="straightConnector1">
            <a:avLst/>
          </a:prstGeom>
          <a:ln w="28575">
            <a:solidFill>
              <a:srgbClr val="00A5D0"/>
            </a:solidFill>
            <a:round/>
          </a:ln>
        </p:spPr>
      </p:cxnSp>
      <p:sp>
        <p:nvSpPr>
          <p:cNvPr id="160" name="Rettangolo 20"/>
          <p:cNvSpPr/>
          <p:nvPr/>
        </p:nvSpPr>
        <p:spPr>
          <a:xfrm>
            <a:off x="1067040" y="379800"/>
            <a:ext cx="7537680" cy="39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000" b="0" u="none" strike="noStrike" dirty="0">
                <a:solidFill>
                  <a:srgbClr val="28323C"/>
                </a:solidFill>
                <a:effectLst/>
                <a:uFillTx/>
                <a:latin typeface="Lato Light"/>
                <a:ea typeface="DejaVu Sans"/>
              </a:rPr>
              <a:t>Criticità operative e di metrologia legale</a:t>
            </a:r>
            <a:endParaRPr lang="it-IT" sz="2000" b="0" u="none" strike="noStrike" dirty="0">
              <a:solidFill>
                <a:srgbClr val="000000"/>
              </a:solidFill>
              <a:effectLst/>
              <a:uFillTx/>
              <a:latin typeface="Arial"/>
            </a:endParaRPr>
          </a:p>
        </p:txBody>
      </p:sp>
      <p:sp>
        <p:nvSpPr>
          <p:cNvPr id="161" name="CasellaDiTesto 3"/>
          <p:cNvSpPr/>
          <p:nvPr/>
        </p:nvSpPr>
        <p:spPr>
          <a:xfrm>
            <a:off x="1067040" y="1207332"/>
            <a:ext cx="7441340" cy="272883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171360" indent="-171360" algn="just" defTabSz="914400">
              <a:lnSpc>
                <a:spcPct val="100000"/>
              </a:lnSpc>
              <a:spcBef>
                <a:spcPts val="374"/>
              </a:spcBef>
              <a:buClr>
                <a:srgbClr val="00A5D0"/>
              </a:buClr>
              <a:buFont typeface="Wingdings" charset="2"/>
              <a:buChar char=""/>
            </a:pPr>
            <a:r>
              <a:rPr lang="it-IT" sz="1200" b="1" u="sng" strike="noStrike" dirty="0">
                <a:solidFill>
                  <a:srgbClr val="28323C"/>
                </a:solidFill>
                <a:effectLst/>
                <a:uFillTx/>
                <a:latin typeface="Lato Light"/>
                <a:ea typeface="Verdana"/>
              </a:rPr>
              <a:t>ASSENZA DI AUTOMATISMO E COSTI OPERATIVI</a:t>
            </a:r>
            <a:r>
              <a:rPr lang="it-IT" sz="1200" b="0" u="none" strike="noStrike" dirty="0">
                <a:solidFill>
                  <a:srgbClr val="28323C"/>
                </a:solidFill>
                <a:effectLst/>
                <a:uFillTx/>
                <a:latin typeface="Lato Light"/>
                <a:ea typeface="Verdana"/>
              </a:rPr>
              <a:t>: L'aggiornamento del dato di qualità (inviato dal Trasportatore tramite Verbale di Misura entro il 10 del mese x+1, riferito alla media mese dell'AOP del mese) richiede l'intervento in campo di organismi abilitati, con costi interamente a carico dell'operatore. Il dato inserito risulta peraltro inevitabilmente sfasato nel tempo (x-1) rispetto al gas effettivamente erogato.</a:t>
            </a:r>
          </a:p>
          <a:p>
            <a:pPr marL="171360" indent="-171360" algn="just" defTabSz="914400">
              <a:lnSpc>
                <a:spcPct val="100000"/>
              </a:lnSpc>
              <a:spcBef>
                <a:spcPts val="374"/>
              </a:spcBef>
              <a:buClr>
                <a:srgbClr val="00A5D0"/>
              </a:buClr>
              <a:buFont typeface="Wingdings" charset="2"/>
              <a:buChar char=""/>
            </a:pPr>
            <a:endParaRPr lang="it-IT" sz="800" b="0" u="none" strike="noStrike" dirty="0">
              <a:solidFill>
                <a:srgbClr val="000000"/>
              </a:solidFill>
              <a:effectLst/>
              <a:uFillTx/>
              <a:latin typeface="Arial"/>
            </a:endParaRPr>
          </a:p>
          <a:p>
            <a:pPr marL="171360" indent="-171360" algn="just" defTabSz="914400">
              <a:lnSpc>
                <a:spcPct val="100000"/>
              </a:lnSpc>
              <a:spcBef>
                <a:spcPts val="374"/>
              </a:spcBef>
              <a:buClr>
                <a:srgbClr val="00A5D0"/>
              </a:buClr>
              <a:buFont typeface="Wingdings" charset="2"/>
              <a:buChar char=""/>
            </a:pPr>
            <a:r>
              <a:rPr lang="it-IT" sz="1200" b="1" u="sng" strike="noStrike" dirty="0">
                <a:solidFill>
                  <a:srgbClr val="28323C"/>
                </a:solidFill>
                <a:effectLst/>
                <a:uFillTx/>
                <a:latin typeface="Lato Light"/>
                <a:ea typeface="Verdana"/>
              </a:rPr>
              <a:t>RIMOZIONE DEI SIGILLI E VERIFICHE METRICHE (DM 93/2017)</a:t>
            </a:r>
            <a:r>
              <a:rPr lang="it-IT" sz="1200" b="1" u="sng" strike="noStrike" baseline="30000" dirty="0">
                <a:solidFill>
                  <a:srgbClr val="28323C"/>
                </a:solidFill>
                <a:effectLst/>
                <a:uFillTx/>
                <a:latin typeface="Lato Light"/>
                <a:ea typeface="Verdana"/>
              </a:rPr>
              <a:t>*4</a:t>
            </a:r>
            <a:r>
              <a:rPr lang="it-IT" sz="1200" b="0" u="none" strike="noStrike" dirty="0">
                <a:solidFill>
                  <a:srgbClr val="28323C"/>
                </a:solidFill>
                <a:effectLst/>
                <a:uFillTx/>
                <a:latin typeface="Lato Light"/>
                <a:ea typeface="Verdana"/>
              </a:rPr>
              <a:t>: Ogni aggiornamento fisico sul convertitore equivale a una rottura del sigillo metrologico, imponendo l'esecuzione di una nuova verifica metrica, i cui costi si sommano a quelli dell’aggiornamento del dato di qualità. Su scala nazionale operano </a:t>
            </a:r>
            <a:r>
              <a:rPr lang="it-IT" sz="1200" b="1" u="none" strike="noStrike" dirty="0">
                <a:solidFill>
                  <a:srgbClr val="28323C"/>
                </a:solidFill>
                <a:effectLst/>
                <a:uFillTx/>
                <a:latin typeface="Lato Light"/>
                <a:ea typeface="Verdana"/>
              </a:rPr>
              <a:t>solo 37 organismi abilitati</a:t>
            </a:r>
            <a:r>
              <a:rPr lang="it-IT" sz="1200" b="0" u="none" strike="noStrike" dirty="0">
                <a:solidFill>
                  <a:srgbClr val="28323C"/>
                </a:solidFill>
                <a:effectLst/>
                <a:uFillTx/>
                <a:latin typeface="Lato Light"/>
                <a:ea typeface="Verdana"/>
              </a:rPr>
              <a:t>, </a:t>
            </a:r>
            <a:r>
              <a:rPr lang="it-IT" sz="1200" b="1" u="none" strike="noStrike" dirty="0">
                <a:solidFill>
                  <a:srgbClr val="28323C"/>
                </a:solidFill>
                <a:effectLst/>
                <a:uFillTx/>
                <a:latin typeface="Lato Light"/>
                <a:ea typeface="Verdana"/>
              </a:rPr>
              <a:t>molti dei quali non svolgono attività su impianti con P&gt;5</a:t>
            </a:r>
            <a:r>
              <a:rPr lang="it-IT" sz="1200" b="0" u="none" strike="noStrike" dirty="0">
                <a:solidFill>
                  <a:srgbClr val="28323C"/>
                </a:solidFill>
                <a:effectLst/>
                <a:uFillTx/>
                <a:latin typeface="Lato Light"/>
                <a:ea typeface="Verdana"/>
              </a:rPr>
              <a:t> o </a:t>
            </a:r>
            <a:r>
              <a:rPr lang="it-IT" sz="1200" b="1" u="none" strike="noStrike" dirty="0">
                <a:solidFill>
                  <a:srgbClr val="28323C"/>
                </a:solidFill>
                <a:effectLst/>
                <a:uFillTx/>
                <a:latin typeface="Lato Light"/>
                <a:ea typeface="Verdana"/>
              </a:rPr>
              <a:t>non dispongono del personale necessario.</a:t>
            </a:r>
          </a:p>
          <a:p>
            <a:pPr marL="171360" indent="-171360" algn="just" defTabSz="914400">
              <a:lnSpc>
                <a:spcPct val="100000"/>
              </a:lnSpc>
              <a:spcBef>
                <a:spcPts val="374"/>
              </a:spcBef>
              <a:buClr>
                <a:srgbClr val="00A5D0"/>
              </a:buClr>
              <a:buFont typeface="Wingdings" charset="2"/>
              <a:buChar char=""/>
            </a:pPr>
            <a:endParaRPr lang="it-IT" sz="800" b="0" u="none" strike="noStrike" dirty="0">
              <a:solidFill>
                <a:srgbClr val="000000"/>
              </a:solidFill>
              <a:effectLst/>
              <a:uFillTx/>
              <a:latin typeface="Arial"/>
            </a:endParaRPr>
          </a:p>
          <a:p>
            <a:pPr marL="171360" indent="-171360" algn="just" defTabSz="914400">
              <a:lnSpc>
                <a:spcPct val="100000"/>
              </a:lnSpc>
              <a:spcBef>
                <a:spcPts val="374"/>
              </a:spcBef>
              <a:buClr>
                <a:srgbClr val="00A5D0"/>
              </a:buClr>
              <a:buFont typeface="Wingdings" charset="2"/>
              <a:buChar char=""/>
            </a:pPr>
            <a:r>
              <a:rPr lang="it-IT" sz="1200" b="1" u="sng" strike="noStrike" dirty="0">
                <a:solidFill>
                  <a:srgbClr val="28323C"/>
                </a:solidFill>
                <a:effectLst/>
                <a:uFillTx/>
                <a:latin typeface="Lato Light"/>
                <a:ea typeface="Verdana"/>
              </a:rPr>
              <a:t>MANCATO ADEGUAMENTO NORMATIVO DA REMOTO:</a:t>
            </a:r>
            <a:r>
              <a:rPr lang="it-IT" sz="1200" b="1" strike="noStrike" dirty="0">
                <a:solidFill>
                  <a:srgbClr val="28323C"/>
                </a:solidFill>
                <a:effectLst/>
                <a:uFillTx/>
                <a:latin typeface="Lato Light"/>
                <a:ea typeface="Verdana"/>
              </a:rPr>
              <a:t> </a:t>
            </a:r>
            <a:r>
              <a:rPr lang="it-IT" sz="1200" b="0" u="none" strike="noStrike" dirty="0">
                <a:solidFill>
                  <a:srgbClr val="28323C"/>
                </a:solidFill>
                <a:effectLst/>
                <a:uFillTx/>
                <a:latin typeface="Lato Light"/>
                <a:ea typeface="Verdana"/>
              </a:rPr>
              <a:t>La richiesta inoltrata al MIMIT di consentire l'aggiornamento del dato di qualità da remoto da parte dell'esercente il </a:t>
            </a:r>
            <a:r>
              <a:rPr lang="it-IT" sz="1200" b="0" i="1" u="none" strike="noStrike" dirty="0" err="1">
                <a:solidFill>
                  <a:srgbClr val="28323C"/>
                </a:solidFill>
                <a:effectLst/>
                <a:uFillTx/>
                <a:latin typeface="Lato Light"/>
                <a:ea typeface="Verdana"/>
              </a:rPr>
              <a:t>meter</a:t>
            </a:r>
            <a:r>
              <a:rPr lang="it-IT" sz="1200" b="0" i="1" u="none" strike="noStrike" dirty="0">
                <a:solidFill>
                  <a:srgbClr val="28323C"/>
                </a:solidFill>
                <a:effectLst/>
                <a:uFillTx/>
                <a:latin typeface="Lato Light"/>
                <a:ea typeface="Verdana"/>
              </a:rPr>
              <a:t> reading </a:t>
            </a:r>
            <a:r>
              <a:rPr lang="it-IT" sz="1200" b="0" u="none" strike="noStrike" dirty="0">
                <a:solidFill>
                  <a:srgbClr val="28323C"/>
                </a:solidFill>
                <a:effectLst/>
                <a:uFillTx/>
                <a:latin typeface="Lato Light"/>
                <a:ea typeface="Verdana"/>
              </a:rPr>
              <a:t>per gli impianti soggetti a metrologia legale non ha trovato accoglimento, confermando l'impossibilità di automatizzare la procedura.</a:t>
            </a:r>
            <a:endParaRPr lang="it-IT" sz="1200" b="1" u="none" strike="noStrike" dirty="0">
              <a:solidFill>
                <a:srgbClr val="28323C"/>
              </a:solidFill>
              <a:effectLst/>
              <a:uFillTx/>
              <a:latin typeface="Lato Light"/>
              <a:ea typeface="Verdana"/>
            </a:endParaRPr>
          </a:p>
          <a:p>
            <a:pPr defTabSz="914400">
              <a:lnSpc>
                <a:spcPct val="100000"/>
              </a:lnSpc>
              <a:spcBef>
                <a:spcPts val="374"/>
              </a:spcBef>
              <a:buClr>
                <a:srgbClr val="00A5D0"/>
              </a:buClr>
            </a:pPr>
            <a:endParaRPr lang="it-IT" sz="1200" u="none" strike="noStrike" dirty="0">
              <a:solidFill>
                <a:srgbClr val="28323C"/>
              </a:solidFill>
              <a:effectLst/>
              <a:uFillTx/>
              <a:latin typeface="Arial"/>
            </a:endParaRPr>
          </a:p>
          <a:p>
            <a:pPr defTabSz="914400">
              <a:lnSpc>
                <a:spcPct val="100000"/>
              </a:lnSpc>
              <a:spcBef>
                <a:spcPts val="374"/>
              </a:spcBef>
            </a:pPr>
            <a:endParaRPr lang="it-IT" sz="1200" b="0" u="none" strike="noStrike" dirty="0">
              <a:solidFill>
                <a:srgbClr val="000000"/>
              </a:solidFill>
              <a:effectLst/>
              <a:uFillTx/>
              <a:latin typeface="Arial"/>
            </a:endParaRPr>
          </a:p>
          <a:p>
            <a:pPr defTabSz="914400">
              <a:lnSpc>
                <a:spcPct val="100000"/>
              </a:lnSpc>
              <a:spcBef>
                <a:spcPts val="374"/>
              </a:spcBef>
            </a:pPr>
            <a:endParaRPr lang="it-IT" sz="1200" b="0" u="none" strike="noStrike" dirty="0">
              <a:solidFill>
                <a:srgbClr val="000000"/>
              </a:solidFill>
              <a:effectLst/>
              <a:uFillTx/>
              <a:latin typeface="Arial"/>
            </a:endParaRPr>
          </a:p>
        </p:txBody>
      </p:sp>
      <p:sp>
        <p:nvSpPr>
          <p:cNvPr id="166" name="PlaceHolder 1"/>
          <p:cNvSpPr>
            <a:spLocks noGrp="1"/>
          </p:cNvSpPr>
          <p:nvPr>
            <p:ph type="sldNum" idx="12"/>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5E623214-825E-4E2A-A0F5-8EE7574BFA15}" type="slidenum">
              <a:rPr lang="it-IT" sz="800" b="0" u="none" strike="noStrike">
                <a:solidFill>
                  <a:schemeClr val="dk1">
                    <a:lumMod val="95000"/>
                    <a:lumOff val="5000"/>
                  </a:schemeClr>
                </a:solidFill>
                <a:effectLst/>
                <a:uFillTx/>
                <a:latin typeface="Lato Light"/>
              </a:rPr>
              <a:t>8</a:t>
            </a:fld>
            <a:endParaRPr lang="it-IT" sz="800" b="0" u="none" strike="noStrike">
              <a:solidFill>
                <a:srgbClr val="000000"/>
              </a:solidFill>
              <a:effectLst/>
              <a:uFillTx/>
              <a:latin typeface="Times New Roman"/>
            </a:endParaRPr>
          </a:p>
        </p:txBody>
      </p:sp>
      <p:sp>
        <p:nvSpPr>
          <p:cNvPr id="2" name="TextBox 18">
            <a:extLst>
              <a:ext uri="{FF2B5EF4-FFF2-40B4-BE49-F238E27FC236}">
                <a16:creationId xmlns:a16="http://schemas.microsoft.com/office/drawing/2014/main" id="{01925F76-C23C-DA95-0DB1-C3821E1DDE90}"/>
              </a:ext>
            </a:extLst>
          </p:cNvPr>
          <p:cNvSpPr/>
          <p:nvPr/>
        </p:nvSpPr>
        <p:spPr>
          <a:xfrm>
            <a:off x="1067040" y="4180379"/>
            <a:ext cx="7977162" cy="583321"/>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800" b="0" i="1" u="none" strike="noStrike" dirty="0">
                <a:solidFill>
                  <a:srgbClr val="28323C"/>
                </a:solidFill>
                <a:effectLst/>
                <a:uFillTx/>
                <a:latin typeface="Lato Light"/>
              </a:rPr>
              <a:t>*</a:t>
            </a:r>
            <a:r>
              <a:rPr lang="it-IT" sz="800" i="1" baseline="30000" dirty="0">
                <a:solidFill>
                  <a:srgbClr val="28323C"/>
                </a:solidFill>
                <a:latin typeface="Lato Light"/>
              </a:rPr>
              <a:t>4</a:t>
            </a:r>
            <a:r>
              <a:rPr lang="it-IT" sz="800" b="0" i="1" u="none" strike="noStrike" baseline="30000" dirty="0">
                <a:solidFill>
                  <a:srgbClr val="28323C"/>
                </a:solidFill>
                <a:effectLst/>
                <a:uFillTx/>
                <a:latin typeface="Lato Light"/>
              </a:rPr>
              <a:t> </a:t>
            </a:r>
            <a:r>
              <a:rPr lang="it-IT" sz="800" b="0" i="1" u="none" strike="noStrike" dirty="0">
                <a:solidFill>
                  <a:srgbClr val="28323C"/>
                </a:solidFill>
                <a:effectLst/>
                <a:uFillTx/>
                <a:latin typeface="Lato Light"/>
              </a:rPr>
              <a:t>Art. 4 comma 8 del DM 93/2017 del </a:t>
            </a:r>
            <a:r>
              <a:rPr lang="it-IT" sz="800" b="0" i="1" u="none" strike="noStrike" dirty="0" err="1">
                <a:solidFill>
                  <a:srgbClr val="28323C"/>
                </a:solidFill>
                <a:effectLst/>
                <a:uFillTx/>
                <a:latin typeface="Lato Light"/>
              </a:rPr>
              <a:t>MiSE</a:t>
            </a:r>
            <a:r>
              <a:rPr lang="it-IT" sz="800" b="0" i="1" u="none" strike="noStrike" dirty="0">
                <a:solidFill>
                  <a:srgbClr val="28323C"/>
                </a:solidFill>
                <a:effectLst/>
                <a:uFillTx/>
                <a:latin typeface="Lato Light"/>
              </a:rPr>
              <a:t> - Regolamento recante la disciplina attuativa della normativa sui controlli degli strumenti di misura in servizio e sulla vigilanza sugli strumenti </a:t>
            </a:r>
          </a:p>
          <a:p>
            <a:pPr defTabSz="457200">
              <a:lnSpc>
                <a:spcPct val="100000"/>
              </a:lnSpc>
            </a:pPr>
            <a:r>
              <a:rPr lang="it-IT" sz="800" b="0" i="1" u="none" strike="noStrike" dirty="0">
                <a:solidFill>
                  <a:srgbClr val="28323C"/>
                </a:solidFill>
                <a:effectLst/>
                <a:uFillTx/>
                <a:latin typeface="Lato Light"/>
              </a:rPr>
              <a:t>di misura conformi alla normativa nazionale e europea</a:t>
            </a:r>
          </a:p>
          <a:p>
            <a:pPr defTabSz="457200">
              <a:lnSpc>
                <a:spcPct val="100000"/>
              </a:lnSpc>
            </a:pPr>
            <a:endParaRPr lang="it-IT" sz="800" b="0" u="none" strike="noStrike" dirty="0">
              <a:solidFill>
                <a:srgbClr val="000000"/>
              </a:solidFill>
              <a:effectLst/>
              <a:uFillTx/>
              <a:latin typeface="Arial"/>
            </a:endParaRPr>
          </a:p>
          <a:p>
            <a:pPr defTabSz="457200">
              <a:lnSpc>
                <a:spcPct val="100000"/>
              </a:lnSpc>
            </a:pPr>
            <a:r>
              <a:rPr lang="it-IT" sz="800" b="0" i="1" u="none" strike="noStrike" dirty="0">
                <a:solidFill>
                  <a:srgbClr val="28323C"/>
                </a:solidFill>
                <a:effectLst/>
                <a:uFillTx/>
                <a:latin typeface="Lato Light"/>
              </a:rPr>
              <a:t>*</a:t>
            </a:r>
            <a:r>
              <a:rPr lang="it-IT" sz="800" i="1" baseline="30000" dirty="0">
                <a:solidFill>
                  <a:srgbClr val="28323C"/>
                </a:solidFill>
                <a:latin typeface="Lato Light"/>
              </a:rPr>
              <a:t>5</a:t>
            </a:r>
            <a:r>
              <a:rPr lang="it-IT" sz="800" b="0" i="1" u="none" strike="noStrike" baseline="30000" dirty="0">
                <a:solidFill>
                  <a:srgbClr val="28323C"/>
                </a:solidFill>
                <a:effectLst/>
                <a:uFillTx/>
                <a:latin typeface="Lato Light"/>
              </a:rPr>
              <a:t> </a:t>
            </a:r>
            <a:r>
              <a:rPr lang="it-IT" sz="800" b="0" i="1" u="none" strike="noStrike" dirty="0">
                <a:solidFill>
                  <a:srgbClr val="28323C"/>
                </a:solidFill>
                <a:effectLst/>
                <a:uFillTx/>
                <a:latin typeface="Lato Light"/>
              </a:rPr>
              <a:t>https://www.metrologialegale.unioncamere.it/elenchi-organismi-di-verificazione-periodica/elenco-degli-organismi-che-effettuano-la-verificazione</a:t>
            </a:r>
            <a:endParaRPr lang="it-IT" sz="800" b="0" u="none" strike="noStrike" dirty="0">
              <a:solidFill>
                <a:srgbClr val="000000"/>
              </a:solidFill>
              <a:effectLst/>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7" name="Connettore 1 6"/>
          <p:cNvCxnSpPr/>
          <p:nvPr/>
        </p:nvCxnSpPr>
        <p:spPr>
          <a:xfrm flipH="1">
            <a:off x="4358160" y="778320"/>
            <a:ext cx="1370160" cy="360"/>
          </a:xfrm>
          <a:prstGeom prst="straightConnector1">
            <a:avLst/>
          </a:prstGeom>
          <a:ln w="28575">
            <a:solidFill>
              <a:srgbClr val="00A5D0"/>
            </a:solidFill>
            <a:round/>
          </a:ln>
        </p:spPr>
      </p:cxnSp>
      <p:sp>
        <p:nvSpPr>
          <p:cNvPr id="178" name="Rettangolo 20"/>
          <p:cNvSpPr/>
          <p:nvPr/>
        </p:nvSpPr>
        <p:spPr>
          <a:xfrm>
            <a:off x="1246680" y="365760"/>
            <a:ext cx="7593480" cy="39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000" b="0" u="none" strike="noStrike">
                <a:solidFill>
                  <a:srgbClr val="28323C"/>
                </a:solidFill>
                <a:effectLst/>
                <a:uFillTx/>
                <a:latin typeface="Lato Light"/>
              </a:rPr>
              <a:t>Richieste</a:t>
            </a:r>
            <a:endParaRPr lang="it-IT" sz="2000" b="0" u="none" strike="noStrike">
              <a:solidFill>
                <a:srgbClr val="000000"/>
              </a:solidFill>
              <a:effectLst/>
              <a:uFillTx/>
              <a:latin typeface="Arial"/>
            </a:endParaRPr>
          </a:p>
        </p:txBody>
      </p:sp>
      <p:sp>
        <p:nvSpPr>
          <p:cNvPr id="179" name="CasellaDiTesto 3"/>
          <p:cNvSpPr/>
          <p:nvPr/>
        </p:nvSpPr>
        <p:spPr>
          <a:xfrm>
            <a:off x="1067040" y="834480"/>
            <a:ext cx="7696080" cy="14308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171360" indent="-171360" algn="just" defTabSz="914400">
              <a:lnSpc>
                <a:spcPct val="100000"/>
              </a:lnSpc>
              <a:spcBef>
                <a:spcPts val="374"/>
              </a:spcBef>
              <a:buClr>
                <a:srgbClr val="00A5D0"/>
              </a:buClr>
              <a:buFont typeface="Wingdings" charset="2"/>
              <a:buChar char=""/>
            </a:pPr>
            <a:r>
              <a:rPr lang="it-IT" sz="1200" b="0" u="none" strike="noStrike" dirty="0">
                <a:solidFill>
                  <a:srgbClr val="404040"/>
                </a:solidFill>
                <a:effectLst/>
                <a:uFillTx/>
                <a:latin typeface="Lato Light"/>
                <a:ea typeface="Verdana"/>
              </a:rPr>
              <a:t>Considerato che:</a:t>
            </a:r>
            <a:endParaRPr lang="it-IT" sz="1200" b="0" u="none" strike="noStrike" dirty="0">
              <a:solidFill>
                <a:srgbClr val="000000"/>
              </a:solidFill>
              <a:effectLst/>
              <a:uFillTx/>
              <a:latin typeface="Arial"/>
            </a:endParaRPr>
          </a:p>
          <a:p>
            <a:pPr marL="350730" indent="-171450" algn="just" defTabSz="914400">
              <a:lnSpc>
                <a:spcPct val="100000"/>
              </a:lnSpc>
              <a:spcBef>
                <a:spcPts val="374"/>
              </a:spcBef>
              <a:buClr>
                <a:srgbClr val="00A5D0"/>
              </a:buClr>
              <a:buFont typeface="Wingdings" panose="05000000000000000000" pitchFamily="2" charset="2"/>
              <a:buChar char="ü"/>
            </a:pPr>
            <a:r>
              <a:rPr lang="it-IT" sz="1200" dirty="0">
                <a:solidFill>
                  <a:srgbClr val="404040"/>
                </a:solidFill>
                <a:latin typeface="Lato Light"/>
                <a:ea typeface="Verdana"/>
              </a:rPr>
              <a:t>La </a:t>
            </a:r>
            <a:r>
              <a:rPr lang="it-IT" sz="1200" b="1" dirty="0">
                <a:solidFill>
                  <a:srgbClr val="404040"/>
                </a:solidFill>
                <a:latin typeface="Lato Light"/>
                <a:ea typeface="Verdana"/>
              </a:rPr>
              <a:t>frequenza trimestrale di aggiornamento del dato di qualità </a:t>
            </a:r>
            <a:r>
              <a:rPr lang="it-IT" sz="1200" dirty="0">
                <a:solidFill>
                  <a:srgbClr val="404040"/>
                </a:solidFill>
                <a:latin typeface="Lato Light"/>
                <a:ea typeface="Verdana"/>
              </a:rPr>
              <a:t>comporterebbe oneri rilevanti destinati a gravare sui </a:t>
            </a:r>
            <a:r>
              <a:rPr lang="it-IT" sz="1200" b="1" dirty="0" err="1">
                <a:solidFill>
                  <a:srgbClr val="404040"/>
                </a:solidFill>
                <a:latin typeface="Lato Light"/>
                <a:ea typeface="Verdana"/>
              </a:rPr>
              <a:t>PdR</a:t>
            </a:r>
            <a:r>
              <a:rPr lang="it-IT" sz="1200" b="1" dirty="0">
                <a:solidFill>
                  <a:srgbClr val="404040"/>
                </a:solidFill>
                <a:latin typeface="Lato Light"/>
                <a:ea typeface="Verdana"/>
              </a:rPr>
              <a:t> autotrazione collegati alla RT </a:t>
            </a:r>
            <a:r>
              <a:rPr lang="it-IT" sz="1200" dirty="0">
                <a:solidFill>
                  <a:srgbClr val="404040"/>
                </a:solidFill>
                <a:latin typeface="Lato Light"/>
                <a:ea typeface="Verdana"/>
              </a:rPr>
              <a:t>(che rappresentano </a:t>
            </a:r>
            <a:r>
              <a:rPr lang="it-IT" sz="1200" b="1" dirty="0">
                <a:solidFill>
                  <a:srgbClr val="404040"/>
                </a:solidFill>
                <a:latin typeface="Lato Light"/>
                <a:ea typeface="Verdana"/>
              </a:rPr>
              <a:t>meno dell'1% dei consumi nazionali</a:t>
            </a:r>
            <a:r>
              <a:rPr lang="it-IT" sz="1200" dirty="0">
                <a:solidFill>
                  <a:srgbClr val="404040"/>
                </a:solidFill>
                <a:latin typeface="Lato Light"/>
                <a:ea typeface="Verdana"/>
              </a:rPr>
              <a:t>), determinando una disparità di trattamento rispetto al </a:t>
            </a:r>
            <a:r>
              <a:rPr lang="it-IT" sz="1200" b="1" dirty="0">
                <a:solidFill>
                  <a:srgbClr val="404040"/>
                </a:solidFill>
                <a:latin typeface="Lato Light"/>
                <a:ea typeface="Verdana"/>
              </a:rPr>
              <a:t>settore industriale </a:t>
            </a:r>
            <a:r>
              <a:rPr lang="it-IT" sz="1200" dirty="0">
                <a:solidFill>
                  <a:srgbClr val="404040"/>
                </a:solidFill>
                <a:latin typeface="Lato Light"/>
                <a:ea typeface="Verdana"/>
              </a:rPr>
              <a:t>(caratterizzato da </a:t>
            </a:r>
            <a:r>
              <a:rPr lang="it-IT" sz="1200" b="1" dirty="0">
                <a:solidFill>
                  <a:srgbClr val="404040"/>
                </a:solidFill>
                <a:latin typeface="Lato Light"/>
                <a:ea typeface="Verdana"/>
              </a:rPr>
              <a:t>utenze con P≤5 bar</a:t>
            </a:r>
            <a:r>
              <a:rPr lang="it-IT" sz="1200" dirty="0">
                <a:solidFill>
                  <a:srgbClr val="404040"/>
                </a:solidFill>
                <a:latin typeface="Lato Light"/>
                <a:ea typeface="Verdana"/>
              </a:rPr>
              <a:t>, </a:t>
            </a:r>
            <a:r>
              <a:rPr lang="it-IT" sz="1200" b="1" dirty="0">
                <a:solidFill>
                  <a:srgbClr val="404040"/>
                </a:solidFill>
                <a:latin typeface="Lato Light"/>
                <a:ea typeface="Verdana"/>
              </a:rPr>
              <a:t>frequenza di aggiornamento annuale ma con volumi decisamente maggiori</a:t>
            </a:r>
            <a:r>
              <a:rPr lang="it-IT" sz="1200" dirty="0">
                <a:solidFill>
                  <a:srgbClr val="404040"/>
                </a:solidFill>
                <a:latin typeface="Lato Light"/>
                <a:ea typeface="Verdana"/>
              </a:rPr>
              <a:t>); ciò a fronte di benefici del tutto marginali in termini di riduzione del Gas Non Contabilizzato (GNC), oltretutto in presenza di un dato di analisi che non corrisponde al gas che viene effettivamente erogato e consumato in quel momento;</a:t>
            </a:r>
          </a:p>
          <a:p>
            <a:pPr algn="just" defTabSz="914400">
              <a:lnSpc>
                <a:spcPct val="100000"/>
              </a:lnSpc>
              <a:spcBef>
                <a:spcPts val="374"/>
              </a:spcBef>
            </a:pPr>
            <a:endParaRPr lang="it-IT" sz="1200" b="0" u="none" strike="noStrike" dirty="0">
              <a:solidFill>
                <a:srgbClr val="000000"/>
              </a:solidFill>
              <a:effectLst/>
              <a:uFillTx/>
              <a:latin typeface="Arial"/>
            </a:endParaRPr>
          </a:p>
          <a:p>
            <a:pPr algn="just" defTabSz="914400">
              <a:lnSpc>
                <a:spcPct val="100000"/>
              </a:lnSpc>
              <a:spcBef>
                <a:spcPts val="374"/>
              </a:spcBef>
            </a:pPr>
            <a:endParaRPr lang="it-IT" sz="1200" b="0" u="none" strike="noStrike" dirty="0">
              <a:solidFill>
                <a:srgbClr val="000000"/>
              </a:solidFill>
              <a:effectLst/>
              <a:uFillTx/>
              <a:latin typeface="Arial"/>
            </a:endParaRPr>
          </a:p>
        </p:txBody>
      </p:sp>
      <p:pic>
        <p:nvPicPr>
          <p:cNvPr id="181" name="Immagine 7"/>
          <p:cNvPicPr/>
          <p:nvPr/>
        </p:nvPicPr>
        <p:blipFill>
          <a:blip r:embed="rId2"/>
          <a:srcRect t="4873" b="7310"/>
          <a:stretch/>
        </p:blipFill>
        <p:spPr>
          <a:xfrm>
            <a:off x="2474640" y="2336220"/>
            <a:ext cx="5137200" cy="1540440"/>
          </a:xfrm>
          <a:prstGeom prst="rect">
            <a:avLst/>
          </a:prstGeom>
          <a:noFill/>
          <a:ln w="0">
            <a:noFill/>
          </a:ln>
        </p:spPr>
      </p:pic>
      <p:sp>
        <p:nvSpPr>
          <p:cNvPr id="182" name="PlaceHolder 1"/>
          <p:cNvSpPr>
            <a:spLocks noGrp="1"/>
          </p:cNvSpPr>
          <p:nvPr>
            <p:ph type="sldNum" idx="15"/>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FC945E54-76D9-488F-8691-8E1D8CE07CD9}" type="slidenum">
              <a:rPr lang="it-IT" sz="800" b="0" u="none" strike="noStrike">
                <a:solidFill>
                  <a:schemeClr val="dk1">
                    <a:lumMod val="95000"/>
                    <a:lumOff val="5000"/>
                  </a:schemeClr>
                </a:solidFill>
                <a:effectLst/>
                <a:uFillTx/>
                <a:latin typeface="Lato Light"/>
              </a:rPr>
              <a:t>9</a:t>
            </a:fld>
            <a:endParaRPr lang="it-IT" sz="800" b="0" u="none" strike="noStrike">
              <a:solidFill>
                <a:srgbClr val="000000"/>
              </a:solidFill>
              <a:effectLst/>
              <a:uFillTx/>
              <a:latin typeface="Times New Roman"/>
            </a:endParaRPr>
          </a:p>
        </p:txBody>
      </p:sp>
      <p:sp>
        <p:nvSpPr>
          <p:cNvPr id="2" name="CasellaDiTesto 10">
            <a:extLst>
              <a:ext uri="{FF2B5EF4-FFF2-40B4-BE49-F238E27FC236}">
                <a16:creationId xmlns:a16="http://schemas.microsoft.com/office/drawing/2014/main" id="{F7C8E26D-D755-8E29-8403-4395A39F3EB2}"/>
              </a:ext>
            </a:extLst>
          </p:cNvPr>
          <p:cNvSpPr/>
          <p:nvPr/>
        </p:nvSpPr>
        <p:spPr>
          <a:xfrm>
            <a:off x="7611840" y="2648095"/>
            <a:ext cx="1303561"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it-IT" sz="800" b="0" i="1" u="none" strike="noStrike" dirty="0">
                <a:solidFill>
                  <a:srgbClr val="28323C"/>
                </a:solidFill>
                <a:effectLst/>
                <a:uFillTx/>
                <a:latin typeface="Lato Light"/>
                <a:ea typeface="DejaVu Sans"/>
              </a:rPr>
              <a:t>Tabella estratta dalla Relazione Finanziaria 2024 di Snam </a:t>
            </a:r>
            <a:endParaRPr lang="it-IT" sz="800" b="0" i="1" u="none" strike="noStrike" dirty="0">
              <a:solidFill>
                <a:srgbClr val="000000"/>
              </a:solidFill>
              <a:effectLst/>
              <a:uFillTx/>
              <a:latin typeface="Arial"/>
            </a:endParaRPr>
          </a:p>
        </p:txBody>
      </p:sp>
      <p:sp>
        <p:nvSpPr>
          <p:cNvPr id="3" name="CasellaDiTesto 3">
            <a:extLst>
              <a:ext uri="{FF2B5EF4-FFF2-40B4-BE49-F238E27FC236}">
                <a16:creationId xmlns:a16="http://schemas.microsoft.com/office/drawing/2014/main" id="{67996BD2-4BC7-19E7-B23C-7A748D10A9DD}"/>
              </a:ext>
            </a:extLst>
          </p:cNvPr>
          <p:cNvSpPr/>
          <p:nvPr/>
        </p:nvSpPr>
        <p:spPr>
          <a:xfrm>
            <a:off x="1067040" y="4006769"/>
            <a:ext cx="7696080" cy="9010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350730" indent="-171450" algn="just" defTabSz="914400">
              <a:lnSpc>
                <a:spcPct val="100000"/>
              </a:lnSpc>
              <a:spcBef>
                <a:spcPts val="374"/>
              </a:spcBef>
              <a:buClr>
                <a:srgbClr val="00A5D0"/>
              </a:buClr>
              <a:buFont typeface="Wingdings" panose="05000000000000000000" pitchFamily="2" charset="2"/>
              <a:buChar char="ü"/>
            </a:pPr>
            <a:r>
              <a:rPr lang="it-IT" sz="1200" dirty="0">
                <a:solidFill>
                  <a:srgbClr val="404040"/>
                </a:solidFill>
                <a:latin typeface="Lato Light"/>
                <a:ea typeface="Verdana"/>
              </a:rPr>
              <a:t>La </a:t>
            </a:r>
            <a:r>
              <a:rPr lang="it-IT" sz="1200" b="1" dirty="0">
                <a:solidFill>
                  <a:srgbClr val="404040"/>
                </a:solidFill>
                <a:latin typeface="Lato Light"/>
                <a:ea typeface="Verdana"/>
              </a:rPr>
              <a:t>scadenza del periodo transitorio al 31.12.2026 </a:t>
            </a:r>
            <a:r>
              <a:rPr lang="it-IT" sz="1200" dirty="0">
                <a:solidFill>
                  <a:srgbClr val="404040"/>
                </a:solidFill>
                <a:latin typeface="Lato Light"/>
                <a:ea typeface="Verdana"/>
              </a:rPr>
              <a:t>richiede un </a:t>
            </a:r>
            <a:r>
              <a:rPr lang="it-IT" sz="1200" b="1" u="sng" dirty="0">
                <a:solidFill>
                  <a:srgbClr val="404040"/>
                </a:solidFill>
                <a:latin typeface="Lato Light"/>
                <a:ea typeface="Verdana"/>
              </a:rPr>
              <a:t>INTERVENTO REGOLATORIO IMMEDIATO</a:t>
            </a:r>
            <a:r>
              <a:rPr lang="it-IT" sz="1200" b="1" dirty="0">
                <a:solidFill>
                  <a:srgbClr val="404040"/>
                </a:solidFill>
                <a:latin typeface="Lato Light"/>
                <a:ea typeface="Verdana"/>
              </a:rPr>
              <a:t> per evitare l'insorgere di penali e blocchi operativi dal 2027;</a:t>
            </a:r>
          </a:p>
          <a:p>
            <a:pPr marL="350730" indent="-171450" algn="just" defTabSz="914400">
              <a:lnSpc>
                <a:spcPct val="100000"/>
              </a:lnSpc>
              <a:spcBef>
                <a:spcPts val="374"/>
              </a:spcBef>
              <a:buClr>
                <a:srgbClr val="00A5D0"/>
              </a:buClr>
              <a:buFont typeface="Wingdings" panose="05000000000000000000" pitchFamily="2" charset="2"/>
              <a:buChar char="ü"/>
            </a:pPr>
            <a:r>
              <a:rPr lang="it-IT" sz="1200" b="1" dirty="0">
                <a:solidFill>
                  <a:srgbClr val="404040"/>
                </a:solidFill>
                <a:latin typeface="Lato Light"/>
                <a:ea typeface="Verdana"/>
              </a:rPr>
              <a:t>L'Autorità si era già mostrata aperta a valutare una revisione della frequenza di aggiornamento al termine della fase transitoria </a:t>
            </a:r>
            <a:r>
              <a:rPr lang="it-IT" sz="1200" dirty="0">
                <a:solidFill>
                  <a:srgbClr val="404040"/>
                </a:solidFill>
                <a:latin typeface="Lato Light"/>
                <a:ea typeface="Verdana"/>
              </a:rPr>
              <a:t>nella Delibera 377/2024/R/Gas;</a:t>
            </a:r>
          </a:p>
          <a:p>
            <a:pPr algn="just" defTabSz="914400">
              <a:lnSpc>
                <a:spcPct val="100000"/>
              </a:lnSpc>
              <a:spcBef>
                <a:spcPts val="374"/>
              </a:spcBef>
            </a:pPr>
            <a:endParaRPr lang="it-IT" sz="1200" b="0" u="none" strike="noStrike" dirty="0">
              <a:solidFill>
                <a:srgbClr val="000000"/>
              </a:solidFill>
              <a:effectLst/>
              <a:uFillTx/>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3" name="Connettore 1 6"/>
          <p:cNvCxnSpPr/>
          <p:nvPr/>
        </p:nvCxnSpPr>
        <p:spPr>
          <a:xfrm flipH="1">
            <a:off x="4358160" y="778320"/>
            <a:ext cx="1370160" cy="360"/>
          </a:xfrm>
          <a:prstGeom prst="straightConnector1">
            <a:avLst/>
          </a:prstGeom>
          <a:ln w="28575">
            <a:solidFill>
              <a:srgbClr val="00A5D0"/>
            </a:solidFill>
            <a:round/>
          </a:ln>
        </p:spPr>
      </p:cxnSp>
      <p:sp>
        <p:nvSpPr>
          <p:cNvPr id="184" name="Rettangolo 20"/>
          <p:cNvSpPr/>
          <p:nvPr/>
        </p:nvSpPr>
        <p:spPr>
          <a:xfrm>
            <a:off x="1246680" y="365760"/>
            <a:ext cx="7593480" cy="39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000" b="0" u="none" strike="noStrike">
                <a:solidFill>
                  <a:srgbClr val="28323C"/>
                </a:solidFill>
                <a:effectLst/>
                <a:uFillTx/>
                <a:latin typeface="Lato Light"/>
              </a:rPr>
              <a:t>Richieste</a:t>
            </a:r>
            <a:endParaRPr lang="it-IT" sz="2000" b="0" u="none" strike="noStrike">
              <a:solidFill>
                <a:srgbClr val="000000"/>
              </a:solidFill>
              <a:effectLst/>
              <a:uFillTx/>
              <a:latin typeface="Arial"/>
            </a:endParaRPr>
          </a:p>
        </p:txBody>
      </p:sp>
      <p:sp>
        <p:nvSpPr>
          <p:cNvPr id="187" name="CasellaDiTesto 3"/>
          <p:cNvSpPr/>
          <p:nvPr/>
        </p:nvSpPr>
        <p:spPr>
          <a:xfrm>
            <a:off x="1692000" y="1494281"/>
            <a:ext cx="6702480" cy="1245600"/>
          </a:xfrm>
          <a:prstGeom prst="rect">
            <a:avLst/>
          </a:prstGeom>
          <a:noFill/>
          <a:ln w="6350">
            <a:solidFill>
              <a:srgbClr val="28323C"/>
            </a:solidFill>
            <a:round/>
          </a:ln>
        </p:spPr>
        <p:style>
          <a:lnRef idx="0">
            <a:scrgbClr r="0" g="0" b="0"/>
          </a:lnRef>
          <a:fillRef idx="0">
            <a:scrgbClr r="0" g="0" b="0"/>
          </a:fillRef>
          <a:effectRef idx="0">
            <a:scrgbClr r="0" g="0" b="0"/>
          </a:effectRef>
          <a:fontRef idx="minor"/>
        </p:style>
        <p:txBody>
          <a:bodyPr lIns="0" tIns="0" rIns="0" bIns="0" anchor="t">
            <a:noAutofit/>
          </a:bodyPr>
          <a:lstStyle/>
          <a:p>
            <a:pPr marL="90360" algn="ctr" defTabSz="457200">
              <a:lnSpc>
                <a:spcPct val="100000"/>
              </a:lnSpc>
              <a:spcBef>
                <a:spcPts val="374"/>
              </a:spcBef>
              <a:tabLst>
                <a:tab pos="4842000" algn="l"/>
              </a:tabLst>
            </a:pPr>
            <a:r>
              <a:rPr lang="it-IT" sz="1400" b="0" u="none" strike="noStrike" dirty="0">
                <a:solidFill>
                  <a:srgbClr val="404040"/>
                </a:solidFill>
                <a:effectLst/>
                <a:uFillTx/>
                <a:latin typeface="Lato Light"/>
                <a:ea typeface="Verdana"/>
              </a:rPr>
              <a:t>le Scriventi chiedono un intervento URGENTE di ARERA affinché</a:t>
            </a:r>
            <a:endParaRPr lang="it-IT" sz="1400" b="0" u="none" strike="noStrike" dirty="0">
              <a:solidFill>
                <a:srgbClr val="000000"/>
              </a:solidFill>
              <a:effectLst/>
              <a:uFillTx/>
              <a:latin typeface="Arial"/>
            </a:endParaRPr>
          </a:p>
          <a:p>
            <a:pPr marL="90360" algn="just" defTabSz="457200">
              <a:lnSpc>
                <a:spcPct val="100000"/>
              </a:lnSpc>
              <a:spcBef>
                <a:spcPts val="374"/>
              </a:spcBef>
              <a:tabLst>
                <a:tab pos="4842000" algn="l"/>
              </a:tabLst>
            </a:pPr>
            <a:r>
              <a:rPr lang="it-IT" sz="1400" b="1" dirty="0">
                <a:solidFill>
                  <a:srgbClr val="404040"/>
                </a:solidFill>
                <a:latin typeface="Lato Light"/>
                <a:ea typeface="Verdana"/>
              </a:rPr>
              <a:t>s</a:t>
            </a:r>
            <a:r>
              <a:rPr lang="it-IT" sz="1400" b="1" u="none" strike="noStrike" dirty="0">
                <a:solidFill>
                  <a:srgbClr val="404040"/>
                </a:solidFill>
                <a:effectLst/>
                <a:uFillTx/>
                <a:latin typeface="Lato Light"/>
                <a:ea typeface="Verdana"/>
              </a:rPr>
              <a:t>ia stabilita a </a:t>
            </a:r>
            <a:r>
              <a:rPr lang="it-IT" sz="1400" b="1" u="sng" strike="noStrike" dirty="0">
                <a:solidFill>
                  <a:srgbClr val="404040"/>
                </a:solidFill>
                <a:effectLst/>
                <a:uFillTx/>
                <a:latin typeface="Lato Light"/>
                <a:ea typeface="Verdana"/>
              </a:rPr>
              <a:t>regime</a:t>
            </a:r>
            <a:r>
              <a:rPr lang="it-IT" sz="1400" b="1" u="none" strike="noStrike" dirty="0">
                <a:solidFill>
                  <a:srgbClr val="404040"/>
                </a:solidFill>
                <a:effectLst/>
                <a:uFillTx/>
                <a:latin typeface="Lato Light"/>
                <a:ea typeface="Verdana"/>
              </a:rPr>
              <a:t>, a partire </a:t>
            </a:r>
            <a:r>
              <a:rPr lang="it-IT" sz="1400" b="1" u="sng" strike="noStrike" dirty="0">
                <a:solidFill>
                  <a:srgbClr val="404040"/>
                </a:solidFill>
                <a:effectLst/>
                <a:uFillTx/>
                <a:latin typeface="Lato Light"/>
                <a:ea typeface="Verdana"/>
              </a:rPr>
              <a:t>dal 1° gennaio 2027</a:t>
            </a:r>
            <a:r>
              <a:rPr lang="it-IT" sz="1400" b="1" u="none" strike="noStrike" dirty="0">
                <a:solidFill>
                  <a:srgbClr val="404040"/>
                </a:solidFill>
                <a:effectLst/>
                <a:uFillTx/>
                <a:latin typeface="Lato Light"/>
                <a:ea typeface="Verdana"/>
              </a:rPr>
              <a:t>, la frequenza MINIMA ANNUALE di aggiornamento del dato di qualità del gas sul dispositivo di conversione dei volumi per gli impianti con P&gt;5 soggetti a metrologia legale </a:t>
            </a:r>
            <a:r>
              <a:rPr lang="it-IT" sz="1400" u="none" strike="noStrike" dirty="0">
                <a:solidFill>
                  <a:srgbClr val="404040"/>
                </a:solidFill>
                <a:effectLst/>
                <a:uFillTx/>
                <a:latin typeface="Lato Light"/>
                <a:ea typeface="Verdana"/>
              </a:rPr>
              <a:t>(Tabella 3 RMTG)</a:t>
            </a:r>
            <a:r>
              <a:rPr lang="it-IT" sz="1400" b="1" u="none" strike="noStrike" dirty="0">
                <a:solidFill>
                  <a:srgbClr val="404040"/>
                </a:solidFill>
                <a:effectLst/>
                <a:uFillTx/>
                <a:latin typeface="Lato Light"/>
                <a:ea typeface="Verdana"/>
              </a:rPr>
              <a:t>, uniformandola a quanto già previsto per le utenze con P≤ 5 bar.</a:t>
            </a:r>
            <a:endParaRPr lang="it-IT" sz="1400" b="0" u="none" strike="noStrike" dirty="0">
              <a:solidFill>
                <a:srgbClr val="000000"/>
              </a:solidFill>
              <a:effectLst/>
              <a:uFillTx/>
              <a:latin typeface="Arial"/>
            </a:endParaRPr>
          </a:p>
        </p:txBody>
      </p:sp>
      <p:sp>
        <p:nvSpPr>
          <p:cNvPr id="188" name="PlaceHolder 1"/>
          <p:cNvSpPr>
            <a:spLocks noGrp="1"/>
          </p:cNvSpPr>
          <p:nvPr>
            <p:ph type="sldNum" idx="16"/>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A0171582-42CF-4F03-AE51-60021802CE8B}" type="slidenum">
              <a:rPr lang="it-IT" sz="800" b="0" u="none" strike="noStrike">
                <a:solidFill>
                  <a:schemeClr val="dk1">
                    <a:lumMod val="95000"/>
                    <a:lumOff val="5000"/>
                  </a:schemeClr>
                </a:solidFill>
                <a:effectLst/>
                <a:uFillTx/>
                <a:latin typeface="Lato Light"/>
              </a:rPr>
              <a:t>10</a:t>
            </a:fld>
            <a:endParaRPr lang="it-IT" sz="800" b="0" u="none" strike="noStrike">
              <a:solidFill>
                <a:srgbClr val="000000"/>
              </a:solidFill>
              <a:effectLst/>
              <a:uFillTx/>
              <a:latin typeface="Times New Roman"/>
            </a:endParaRPr>
          </a:p>
        </p:txBody>
      </p:sp>
      <p:sp>
        <p:nvSpPr>
          <p:cNvPr id="189" name="CasellaDiTesto 3"/>
          <p:cNvSpPr/>
          <p:nvPr/>
        </p:nvSpPr>
        <p:spPr>
          <a:xfrm>
            <a:off x="2188080" y="3990240"/>
            <a:ext cx="5517000" cy="844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just" defTabSz="457200">
              <a:lnSpc>
                <a:spcPct val="100000"/>
              </a:lnSpc>
              <a:spcBef>
                <a:spcPts val="374"/>
              </a:spcBef>
            </a:pPr>
            <a:endParaRPr lang="it-IT" sz="1400" b="0" u="none" strike="noStrike">
              <a:solidFill>
                <a:srgbClr val="404040"/>
              </a:solidFill>
              <a:effectLst/>
              <a:uFillTx/>
              <a:latin typeface="Lato Light"/>
              <a:ea typeface="Verdana"/>
            </a:endParaRPr>
          </a:p>
        </p:txBody>
      </p:sp>
      <p:sp>
        <p:nvSpPr>
          <p:cNvPr id="190" name="CasellaDiTesto 3"/>
          <p:cNvSpPr/>
          <p:nvPr/>
        </p:nvSpPr>
        <p:spPr>
          <a:xfrm>
            <a:off x="1773759" y="3303044"/>
            <a:ext cx="6702480" cy="564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marL="171360" indent="-171360" algn="just" defTabSz="914400">
              <a:lnSpc>
                <a:spcPct val="100000"/>
              </a:lnSpc>
              <a:spcBef>
                <a:spcPts val="374"/>
              </a:spcBef>
              <a:buClr>
                <a:srgbClr val="00A5D0"/>
              </a:buClr>
              <a:buFont typeface="Wingdings" charset="2"/>
              <a:buChar char=""/>
            </a:pPr>
            <a:r>
              <a:rPr lang="it-IT" sz="1200" b="0" u="none" strike="noStrike" dirty="0">
                <a:solidFill>
                  <a:srgbClr val="404040"/>
                </a:solidFill>
                <a:effectLst/>
                <a:uFillTx/>
                <a:latin typeface="Lato Light"/>
                <a:ea typeface="Verdana"/>
              </a:rPr>
              <a:t>Eviterebbe </a:t>
            </a:r>
            <a:r>
              <a:rPr lang="it-IT" sz="1200" b="0" u="none" strike="noStrike" dirty="0">
                <a:solidFill>
                  <a:srgbClr val="28323C"/>
                </a:solidFill>
                <a:effectLst/>
                <a:uFillTx/>
                <a:latin typeface="Lato Light"/>
                <a:ea typeface="Verdana"/>
              </a:rPr>
              <a:t>oneri sproporzionati rispetto ai benefici attesi;</a:t>
            </a:r>
            <a:endParaRPr lang="it-IT" sz="1200" b="0" u="none" strike="noStrike" dirty="0">
              <a:solidFill>
                <a:srgbClr val="000000"/>
              </a:solidFill>
              <a:effectLst/>
              <a:uFillTx/>
              <a:latin typeface="Arial"/>
            </a:endParaRPr>
          </a:p>
          <a:p>
            <a:pPr marL="171360" indent="-171360" algn="just" defTabSz="914400">
              <a:lnSpc>
                <a:spcPct val="100000"/>
              </a:lnSpc>
              <a:spcBef>
                <a:spcPts val="374"/>
              </a:spcBef>
              <a:buClr>
                <a:srgbClr val="00A5D0"/>
              </a:buClr>
              <a:buFont typeface="Wingdings" charset="2"/>
              <a:buChar char=""/>
            </a:pPr>
            <a:r>
              <a:rPr lang="it-IT" sz="1200" b="0" u="none" strike="noStrike" dirty="0">
                <a:solidFill>
                  <a:srgbClr val="28323C"/>
                </a:solidFill>
                <a:effectLst/>
                <a:uFillTx/>
                <a:latin typeface="Lato Light"/>
                <a:ea typeface="Verdana"/>
              </a:rPr>
              <a:t>Consentirebbe la salvaguardia di un settore già fortemente penalizzato, senza compromettere gli obiettivi di sistema.</a:t>
            </a:r>
            <a:endParaRPr lang="it-IT" sz="1200" b="0" u="none" strike="noStrike" dirty="0">
              <a:solidFill>
                <a:srgbClr val="000000"/>
              </a:solidFill>
              <a:effectLst/>
              <a:uFillTx/>
              <a:latin typeface="Arial"/>
            </a:endParaRPr>
          </a:p>
          <a:p>
            <a:pPr marL="179280" algn="just" defTabSz="914400">
              <a:lnSpc>
                <a:spcPct val="100000"/>
              </a:lnSpc>
              <a:spcBef>
                <a:spcPts val="374"/>
              </a:spcBef>
            </a:pPr>
            <a:endParaRPr lang="it-IT" sz="1200" b="0" u="none" strike="noStrike" dirty="0">
              <a:solidFill>
                <a:srgbClr val="000000"/>
              </a:solidFill>
              <a:effectLst/>
              <a:uFillTx/>
              <a:latin typeface="Arial"/>
            </a:endParaRPr>
          </a:p>
        </p:txBody>
      </p:sp>
      <p:sp>
        <p:nvSpPr>
          <p:cNvPr id="191" name="Freccia circolare a destra 16"/>
          <p:cNvSpPr/>
          <p:nvPr/>
        </p:nvSpPr>
        <p:spPr>
          <a:xfrm>
            <a:off x="1399856" y="2317421"/>
            <a:ext cx="276480" cy="844920"/>
          </a:xfrm>
          <a:prstGeom prst="curvedRightArrow">
            <a:avLst>
              <a:gd name="adj1" fmla="val 25000"/>
              <a:gd name="adj2" fmla="val 50000"/>
              <a:gd name="adj3" fmla="val 25000"/>
            </a:avLst>
          </a:prstGeom>
          <a:noFill/>
          <a:ln w="12700">
            <a:solidFill>
              <a:srgbClr val="00A5D0"/>
            </a:solidFill>
            <a:round/>
          </a:ln>
          <a:effectLst/>
        </p:spPr>
        <p:style>
          <a:lnRef idx="1">
            <a:schemeClr val="accent1"/>
          </a:lnRef>
          <a:fillRef idx="3">
            <a:schemeClr val="accent1"/>
          </a:fillRef>
          <a:effectRef idx="2">
            <a:schemeClr val="accent1"/>
          </a:effectRef>
          <a:fontRef idx="minor"/>
        </p:style>
        <p:txBody>
          <a:bodyPr lIns="90000" tIns="45000" rIns="90000" bIns="45000" anchor="ctr">
            <a:noAutofit/>
          </a:bodyPr>
          <a:lstStyle/>
          <a:p>
            <a:pPr algn="ctr" defTabSz="457200">
              <a:lnSpc>
                <a:spcPct val="100000"/>
              </a:lnSpc>
            </a:pPr>
            <a:endParaRPr lang="it-IT" sz="1800" b="0" u="none" strike="noStrike">
              <a:solidFill>
                <a:schemeClr val="dk1"/>
              </a:solidFill>
              <a:effectLst/>
              <a:uFillTx/>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7" name="Connettore 1 6"/>
          <p:cNvCxnSpPr/>
          <p:nvPr/>
        </p:nvCxnSpPr>
        <p:spPr>
          <a:xfrm flipH="1">
            <a:off x="4358160" y="778320"/>
            <a:ext cx="1370160" cy="360"/>
          </a:xfrm>
          <a:prstGeom prst="straightConnector1">
            <a:avLst/>
          </a:prstGeom>
          <a:ln w="28575">
            <a:solidFill>
              <a:srgbClr val="00A5D0"/>
            </a:solidFill>
            <a:round/>
          </a:ln>
        </p:spPr>
      </p:cxnSp>
      <p:sp>
        <p:nvSpPr>
          <p:cNvPr id="198" name="Rettangolo 20"/>
          <p:cNvSpPr/>
          <p:nvPr/>
        </p:nvSpPr>
        <p:spPr>
          <a:xfrm>
            <a:off x="1246680" y="365760"/>
            <a:ext cx="7593480" cy="39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000" b="0" u="none" strike="noStrike" dirty="0">
                <a:solidFill>
                  <a:srgbClr val="28323C"/>
                </a:solidFill>
                <a:effectLst/>
                <a:uFillTx/>
                <a:latin typeface="Lato Light"/>
              </a:rPr>
              <a:t>Delibera 512/2021/</a:t>
            </a:r>
            <a:r>
              <a:rPr lang="it-IT" sz="2000" dirty="0">
                <a:solidFill>
                  <a:srgbClr val="28323C"/>
                </a:solidFill>
                <a:latin typeface="Lato Light"/>
              </a:rPr>
              <a:t>R/Gas: a</a:t>
            </a:r>
            <a:r>
              <a:rPr lang="it-IT" sz="2000" b="0" u="none" strike="noStrike" dirty="0">
                <a:solidFill>
                  <a:srgbClr val="28323C"/>
                </a:solidFill>
                <a:effectLst/>
                <a:uFillTx/>
                <a:latin typeface="Lato Light"/>
              </a:rPr>
              <a:t>ttestazione cause terze/esterne</a:t>
            </a:r>
            <a:endParaRPr lang="it-IT" sz="2000" b="0" u="none" strike="noStrike" dirty="0">
              <a:solidFill>
                <a:srgbClr val="000000"/>
              </a:solidFill>
              <a:effectLst/>
              <a:uFillTx/>
              <a:latin typeface="Arial"/>
            </a:endParaRPr>
          </a:p>
        </p:txBody>
      </p:sp>
      <p:sp>
        <p:nvSpPr>
          <p:cNvPr id="199" name="Rettangolo 7"/>
          <p:cNvSpPr/>
          <p:nvPr/>
        </p:nvSpPr>
        <p:spPr>
          <a:xfrm>
            <a:off x="1047420" y="1042220"/>
            <a:ext cx="7792740" cy="366089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181080" indent="-181080" algn="just" defTabSz="914400">
              <a:lnSpc>
                <a:spcPts val="1500"/>
              </a:lnSpc>
              <a:buClr>
                <a:srgbClr val="00A5D0"/>
              </a:buClr>
              <a:buFont typeface="Wingdings" charset="2"/>
              <a:buChar char=""/>
            </a:pPr>
            <a:r>
              <a:rPr lang="it-IT" sz="1200" b="0" u="none" strike="noStrike" dirty="0">
                <a:solidFill>
                  <a:srgbClr val="28323C"/>
                </a:solidFill>
                <a:effectLst/>
                <a:uFillTx/>
                <a:latin typeface="Lato Light"/>
              </a:rPr>
              <a:t>Nell’art. 11 dell’allegato A - RMTG </a:t>
            </a:r>
            <a:r>
              <a:rPr lang="it-IT" sz="1200" b="1" u="none" strike="noStrike" dirty="0">
                <a:solidFill>
                  <a:srgbClr val="28323C"/>
                </a:solidFill>
                <a:effectLst/>
                <a:uFillTx/>
                <a:latin typeface="Lato Light"/>
              </a:rPr>
              <a:t>esclude la responsabilità dei soggetti titolari in presenza di cause di forza maggiore o cause esterne</a:t>
            </a:r>
            <a:r>
              <a:rPr lang="it-IT" sz="1200" b="0" u="none" strike="noStrike" dirty="0">
                <a:solidFill>
                  <a:srgbClr val="28323C"/>
                </a:solidFill>
                <a:effectLst/>
                <a:uFillTx/>
                <a:latin typeface="Lato Light"/>
              </a:rPr>
              <a:t> (danni/impedimenti causati da terzi per fatti non imputabili al responsabile).</a:t>
            </a:r>
          </a:p>
          <a:p>
            <a:pPr algn="just" defTabSz="914400">
              <a:lnSpc>
                <a:spcPts val="1500"/>
              </a:lnSpc>
            </a:pPr>
            <a:endParaRPr lang="it-IT" sz="1000" b="0" u="none" strike="noStrike" dirty="0">
              <a:solidFill>
                <a:srgbClr val="000000"/>
              </a:solidFill>
              <a:effectLst/>
              <a:uFillTx/>
              <a:latin typeface="Arial"/>
            </a:endParaRPr>
          </a:p>
          <a:p>
            <a:pPr marL="181080" indent="-181080" algn="just" defTabSz="914400">
              <a:lnSpc>
                <a:spcPts val="1500"/>
              </a:lnSpc>
              <a:buClr>
                <a:srgbClr val="00A5D0"/>
              </a:buClr>
              <a:buFont typeface="Wingdings" charset="2"/>
              <a:buChar char=""/>
            </a:pPr>
            <a:r>
              <a:rPr lang="it-IT" sz="1200" b="0" u="none" strike="noStrike" dirty="0">
                <a:solidFill>
                  <a:srgbClr val="28323C"/>
                </a:solidFill>
                <a:effectLst/>
                <a:uFillTx/>
                <a:latin typeface="Lato Light"/>
                <a:ea typeface="Verdana"/>
              </a:rPr>
              <a:t>Nel 2025, Snam ha tuttavia rigettato le attestazioni dei Titolari relative ai ritardi di consegna delle apparecchiature motivando il diniego tramite un'impropria estensione analogica della RQTG (Delibera 589/2023/R/gas) </a:t>
            </a:r>
            <a:r>
              <a:rPr lang="it-IT" sz="1200" b="0" u="none" strike="noStrike" baseline="30000" dirty="0">
                <a:solidFill>
                  <a:srgbClr val="28323C"/>
                </a:solidFill>
                <a:effectLst/>
                <a:uFillTx/>
                <a:latin typeface="Lato Light"/>
                <a:ea typeface="Verdana"/>
              </a:rPr>
              <a:t>*6</a:t>
            </a:r>
            <a:r>
              <a:rPr lang="it-IT" sz="1200" b="0" u="none" strike="noStrike" dirty="0">
                <a:solidFill>
                  <a:srgbClr val="28323C"/>
                </a:solidFill>
                <a:effectLst/>
                <a:uFillTx/>
                <a:latin typeface="Lato Light"/>
                <a:ea typeface="Verdana"/>
              </a:rPr>
              <a:t>. </a:t>
            </a:r>
          </a:p>
          <a:p>
            <a:pPr marL="181080" indent="-181080" algn="just" defTabSz="914400">
              <a:lnSpc>
                <a:spcPts val="1500"/>
              </a:lnSpc>
              <a:buClr>
                <a:srgbClr val="00A5D0"/>
              </a:buClr>
              <a:buFont typeface="Wingdings" charset="2"/>
              <a:buChar char=""/>
            </a:pPr>
            <a:endParaRPr lang="it-IT" sz="1200" b="0" u="none" strike="noStrike" dirty="0">
              <a:solidFill>
                <a:srgbClr val="28323C"/>
              </a:solidFill>
              <a:effectLst/>
              <a:uFillTx/>
              <a:latin typeface="Lato Light"/>
              <a:ea typeface="Verdana"/>
            </a:endParaRPr>
          </a:p>
          <a:p>
            <a:pPr marL="181080" indent="-181080" algn="just" defTabSz="914400">
              <a:lnSpc>
                <a:spcPts val="1500"/>
              </a:lnSpc>
              <a:buClr>
                <a:srgbClr val="00A5D0"/>
              </a:buClr>
              <a:buFont typeface="Wingdings" charset="2"/>
              <a:buChar char=""/>
            </a:pPr>
            <a:r>
              <a:rPr lang="it-IT" sz="1200" dirty="0">
                <a:solidFill>
                  <a:srgbClr val="28323C"/>
                </a:solidFill>
                <a:latin typeface="Lato Light"/>
                <a:ea typeface="Verdana"/>
              </a:rPr>
              <a:t>A seguito della tempestiva segnalazione formulata dalle Scriventi nel luglio 2025, l'Autorità è intervenuta con la Delibera 443/2025/R/gas, recependo i rilievi emersi e chiarito che:</a:t>
            </a:r>
          </a:p>
          <a:p>
            <a:pPr marL="350730" indent="-171450" algn="just">
              <a:spcBef>
                <a:spcPts val="374"/>
              </a:spcBef>
              <a:buClr>
                <a:srgbClr val="00A5D0"/>
              </a:buClr>
              <a:buFont typeface="Wingdings" panose="05000000000000000000" pitchFamily="2" charset="2"/>
              <a:buChar char="ü"/>
            </a:pPr>
            <a:r>
              <a:rPr lang="it-IT" sz="1200" dirty="0">
                <a:solidFill>
                  <a:srgbClr val="404040"/>
                </a:solidFill>
                <a:latin typeface="Lato Light"/>
                <a:ea typeface="Verdana"/>
              </a:rPr>
              <a:t>le difficoltà di approvvigionamento, </a:t>
            </a:r>
          </a:p>
          <a:p>
            <a:pPr marL="350730" indent="-171450" algn="just">
              <a:spcBef>
                <a:spcPts val="374"/>
              </a:spcBef>
              <a:buClr>
                <a:srgbClr val="00A5D0"/>
              </a:buClr>
              <a:buFont typeface="Wingdings" panose="05000000000000000000" pitchFamily="2" charset="2"/>
              <a:buChar char="ü"/>
            </a:pPr>
            <a:r>
              <a:rPr lang="it-IT" sz="1200" dirty="0">
                <a:solidFill>
                  <a:srgbClr val="404040"/>
                </a:solidFill>
                <a:latin typeface="Lato Light"/>
                <a:ea typeface="Verdana"/>
              </a:rPr>
              <a:t>il ridotto numero di fornitori qualificati e i malfunzionamenti massivi </a:t>
            </a:r>
          </a:p>
          <a:p>
            <a:pPr marL="179280" algn="just">
              <a:spcBef>
                <a:spcPts val="374"/>
              </a:spcBef>
              <a:buClr>
                <a:srgbClr val="00A5D0"/>
              </a:buClr>
            </a:pPr>
            <a:r>
              <a:rPr lang="it-IT" sz="1200" b="1" u="sng" dirty="0">
                <a:solidFill>
                  <a:srgbClr val="404040"/>
                </a:solidFill>
                <a:latin typeface="Lato Light"/>
                <a:ea typeface="Verdana"/>
              </a:rPr>
              <a:t>costituiscono cause esterne non imputabili al titolare che dimostri la propria diligenza</a:t>
            </a:r>
            <a:r>
              <a:rPr lang="it-IT" sz="1200" dirty="0">
                <a:solidFill>
                  <a:srgbClr val="404040"/>
                </a:solidFill>
                <a:latin typeface="Lato Light"/>
                <a:ea typeface="Verdana"/>
              </a:rPr>
              <a:t>; </a:t>
            </a:r>
          </a:p>
          <a:p>
            <a:pPr marL="179280" algn="just">
              <a:spcBef>
                <a:spcPts val="374"/>
              </a:spcBef>
              <a:buClr>
                <a:srgbClr val="00A5D0"/>
              </a:buClr>
            </a:pPr>
            <a:endParaRPr lang="it-IT" sz="1200" dirty="0">
              <a:solidFill>
                <a:srgbClr val="404040"/>
              </a:solidFill>
              <a:latin typeface="Lato Light"/>
              <a:ea typeface="Verdana"/>
            </a:endParaRPr>
          </a:p>
          <a:p>
            <a:pPr marL="179280" algn="just">
              <a:spcBef>
                <a:spcPts val="374"/>
              </a:spcBef>
              <a:buClr>
                <a:srgbClr val="00A5D0"/>
              </a:buClr>
            </a:pPr>
            <a:r>
              <a:rPr lang="it-IT" sz="1200" dirty="0">
                <a:solidFill>
                  <a:srgbClr val="404040"/>
                </a:solidFill>
                <a:latin typeface="Lato Light"/>
                <a:ea typeface="Verdana"/>
              </a:rPr>
              <a:t>contestualmente, </a:t>
            </a:r>
          </a:p>
          <a:p>
            <a:pPr marL="179280" algn="just">
              <a:spcBef>
                <a:spcPts val="374"/>
              </a:spcBef>
              <a:buClr>
                <a:srgbClr val="00A5D0"/>
              </a:buClr>
            </a:pPr>
            <a:endParaRPr lang="it-IT" sz="1200" dirty="0">
              <a:solidFill>
                <a:srgbClr val="404040"/>
              </a:solidFill>
              <a:latin typeface="Lato Light"/>
              <a:ea typeface="Verdana"/>
            </a:endParaRPr>
          </a:p>
          <a:p>
            <a:pPr marL="181080" indent="-181080" algn="just">
              <a:lnSpc>
                <a:spcPts val="1500"/>
              </a:lnSpc>
              <a:spcBef>
                <a:spcPts val="374"/>
              </a:spcBef>
              <a:buClr>
                <a:srgbClr val="00A5D0"/>
              </a:buClr>
              <a:buFont typeface="Wingdings" charset="2"/>
              <a:buChar char=""/>
            </a:pPr>
            <a:r>
              <a:rPr lang="it-IT" sz="1200" dirty="0">
                <a:solidFill>
                  <a:srgbClr val="28323C"/>
                </a:solidFill>
                <a:latin typeface="Lato Light"/>
                <a:ea typeface="Verdana"/>
              </a:rPr>
              <a:t>ARERA ha incaricato il Trasportatore di allineare la propria procedura operativa a tali criteri.</a:t>
            </a:r>
          </a:p>
          <a:p>
            <a:pPr marL="179280" algn="just" defTabSz="914400">
              <a:lnSpc>
                <a:spcPts val="1500"/>
              </a:lnSpc>
            </a:pPr>
            <a:endParaRPr lang="it-IT" sz="1200" b="0" u="none" strike="noStrike" dirty="0">
              <a:solidFill>
                <a:srgbClr val="000000"/>
              </a:solidFill>
              <a:effectLst/>
              <a:uFillTx/>
              <a:latin typeface="Arial"/>
            </a:endParaRPr>
          </a:p>
        </p:txBody>
      </p:sp>
      <p:sp>
        <p:nvSpPr>
          <p:cNvPr id="201" name="PlaceHolder 1"/>
          <p:cNvSpPr>
            <a:spLocks noGrp="1"/>
          </p:cNvSpPr>
          <p:nvPr>
            <p:ph type="sldNum" idx="17"/>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5EC631E3-8E08-44C6-889A-408ACA630CB2}" type="slidenum">
              <a:rPr lang="it-IT" sz="800" b="0" u="none" strike="noStrike">
                <a:solidFill>
                  <a:schemeClr val="dk1">
                    <a:lumMod val="95000"/>
                    <a:lumOff val="5000"/>
                  </a:schemeClr>
                </a:solidFill>
                <a:effectLst/>
                <a:uFillTx/>
                <a:latin typeface="Lato Light"/>
              </a:rPr>
              <a:t>11</a:t>
            </a:fld>
            <a:endParaRPr lang="it-IT" sz="800" b="0" u="none" strike="noStrike">
              <a:solidFill>
                <a:srgbClr val="000000"/>
              </a:solidFill>
              <a:effectLst/>
              <a:uFillTx/>
              <a:latin typeface="Times New Roman"/>
            </a:endParaRPr>
          </a:p>
        </p:txBody>
      </p:sp>
      <p:sp>
        <p:nvSpPr>
          <p:cNvPr id="2" name="CasellaDiTesto 10">
            <a:extLst>
              <a:ext uri="{FF2B5EF4-FFF2-40B4-BE49-F238E27FC236}">
                <a16:creationId xmlns:a16="http://schemas.microsoft.com/office/drawing/2014/main" id="{418794F8-7C15-2D50-2B97-FCE6BAB4EC2C}"/>
              </a:ext>
            </a:extLst>
          </p:cNvPr>
          <p:cNvSpPr/>
          <p:nvPr/>
        </p:nvSpPr>
        <p:spPr>
          <a:xfrm>
            <a:off x="1047420" y="4596120"/>
            <a:ext cx="7696080" cy="21399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800" b="0" i="1" u="none" strike="noStrike" baseline="30000" dirty="0">
                <a:solidFill>
                  <a:srgbClr val="28323C"/>
                </a:solidFill>
                <a:effectLst/>
                <a:uFillTx/>
                <a:latin typeface="Lato Light"/>
                <a:ea typeface="DejaVu Sans"/>
              </a:rPr>
              <a:t>*6  </a:t>
            </a:r>
            <a:r>
              <a:rPr lang="it-IT" sz="800" b="0" u="none" strike="noStrike" dirty="0">
                <a:solidFill>
                  <a:srgbClr val="28323C"/>
                </a:solidFill>
                <a:effectLst/>
                <a:uFillTx/>
                <a:latin typeface="Lato Light"/>
                <a:ea typeface="DejaVu Sans"/>
              </a:rPr>
              <a:t>RQTG = Regolazione della Qualità del Servizio di Trasporto del Gas naturale </a:t>
            </a:r>
            <a:r>
              <a:rPr lang="it-IT" sz="800" dirty="0">
                <a:solidFill>
                  <a:srgbClr val="28323C"/>
                </a:solidFill>
                <a:latin typeface="Lato Light"/>
                <a:ea typeface="DejaVu Sans"/>
              </a:rPr>
              <a:t>p</a:t>
            </a:r>
            <a:r>
              <a:rPr lang="it-IT" sz="800" b="0" u="none" strike="noStrike" dirty="0">
                <a:solidFill>
                  <a:srgbClr val="28323C"/>
                </a:solidFill>
                <a:effectLst/>
                <a:uFillTx/>
                <a:latin typeface="Lato Light"/>
                <a:ea typeface="DejaVu Sans"/>
              </a:rPr>
              <a:t>er </a:t>
            </a:r>
            <a:r>
              <a:rPr lang="it-IT" sz="800" dirty="0">
                <a:solidFill>
                  <a:srgbClr val="28323C"/>
                </a:solidFill>
                <a:latin typeface="Lato Light"/>
                <a:ea typeface="DejaVu Sans"/>
              </a:rPr>
              <a:t>i</a:t>
            </a:r>
            <a:r>
              <a:rPr lang="it-IT" sz="800" b="0" u="none" strike="noStrike" dirty="0">
                <a:solidFill>
                  <a:srgbClr val="28323C"/>
                </a:solidFill>
                <a:effectLst/>
                <a:uFillTx/>
                <a:latin typeface="Lato Light"/>
                <a:ea typeface="DejaVu Sans"/>
              </a:rPr>
              <a:t>l </a:t>
            </a:r>
            <a:r>
              <a:rPr lang="it-IT" sz="800" dirty="0">
                <a:solidFill>
                  <a:srgbClr val="28323C"/>
                </a:solidFill>
                <a:latin typeface="Lato Light"/>
                <a:ea typeface="DejaVu Sans"/>
              </a:rPr>
              <a:t>s</a:t>
            </a:r>
            <a:r>
              <a:rPr lang="it-IT" sz="800" b="0" u="none" strike="noStrike" dirty="0">
                <a:solidFill>
                  <a:srgbClr val="28323C"/>
                </a:solidFill>
                <a:effectLst/>
                <a:uFillTx/>
                <a:latin typeface="Lato Light"/>
                <a:ea typeface="DejaVu Sans"/>
              </a:rPr>
              <a:t>esto </a:t>
            </a:r>
            <a:r>
              <a:rPr lang="it-IT" sz="800" dirty="0">
                <a:solidFill>
                  <a:srgbClr val="28323C"/>
                </a:solidFill>
                <a:latin typeface="Lato Light"/>
                <a:ea typeface="DejaVu Sans"/>
              </a:rPr>
              <a:t>p</a:t>
            </a:r>
            <a:r>
              <a:rPr lang="it-IT" sz="800" b="0" u="none" strike="noStrike" dirty="0">
                <a:solidFill>
                  <a:srgbClr val="28323C"/>
                </a:solidFill>
                <a:effectLst/>
                <a:uFillTx/>
                <a:latin typeface="Lato Light"/>
                <a:ea typeface="DejaVu Sans"/>
              </a:rPr>
              <a:t>eriodo </a:t>
            </a:r>
            <a:r>
              <a:rPr lang="it-IT" sz="800" dirty="0">
                <a:solidFill>
                  <a:srgbClr val="28323C"/>
                </a:solidFill>
                <a:latin typeface="Lato Light"/>
                <a:ea typeface="DejaVu Sans"/>
              </a:rPr>
              <a:t>d</a:t>
            </a:r>
            <a:r>
              <a:rPr lang="it-IT" sz="800" b="0" u="none" strike="noStrike" dirty="0">
                <a:solidFill>
                  <a:srgbClr val="28323C"/>
                </a:solidFill>
                <a:effectLst/>
                <a:uFillTx/>
                <a:latin typeface="Lato Light"/>
                <a:ea typeface="DejaVu Sans"/>
              </a:rPr>
              <a:t>i </a:t>
            </a:r>
            <a:r>
              <a:rPr lang="it-IT" sz="800" dirty="0">
                <a:solidFill>
                  <a:srgbClr val="28323C"/>
                </a:solidFill>
                <a:latin typeface="Lato Light"/>
                <a:ea typeface="DejaVu Sans"/>
              </a:rPr>
              <a:t>r</a:t>
            </a:r>
            <a:r>
              <a:rPr lang="it-IT" sz="800" b="0" u="none" strike="noStrike" dirty="0">
                <a:solidFill>
                  <a:srgbClr val="28323C"/>
                </a:solidFill>
                <a:effectLst/>
                <a:uFillTx/>
                <a:latin typeface="Lato Light"/>
                <a:ea typeface="DejaVu Sans"/>
              </a:rPr>
              <a:t>egolazione 2024 – 2027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7" name="Connettore 1 6"/>
          <p:cNvCxnSpPr/>
          <p:nvPr/>
        </p:nvCxnSpPr>
        <p:spPr>
          <a:xfrm flipH="1">
            <a:off x="4358160" y="778320"/>
            <a:ext cx="1370160" cy="360"/>
          </a:xfrm>
          <a:prstGeom prst="straightConnector1">
            <a:avLst/>
          </a:prstGeom>
          <a:ln w="28575">
            <a:solidFill>
              <a:srgbClr val="00A5D0"/>
            </a:solidFill>
            <a:round/>
          </a:ln>
        </p:spPr>
      </p:cxnSp>
      <p:sp>
        <p:nvSpPr>
          <p:cNvPr id="218" name="Rettangolo 20"/>
          <p:cNvSpPr/>
          <p:nvPr/>
        </p:nvSpPr>
        <p:spPr>
          <a:xfrm>
            <a:off x="1246680" y="365760"/>
            <a:ext cx="7593480" cy="39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000" dirty="0">
                <a:solidFill>
                  <a:srgbClr val="28323C"/>
                </a:solidFill>
                <a:latin typeface="Lato Light"/>
              </a:rPr>
              <a:t>C</a:t>
            </a:r>
            <a:r>
              <a:rPr lang="it-IT" sz="2000" b="0" u="none" strike="noStrike" dirty="0">
                <a:solidFill>
                  <a:srgbClr val="28323C"/>
                </a:solidFill>
                <a:effectLst/>
                <a:uFillTx/>
                <a:latin typeface="Lato Light"/>
              </a:rPr>
              <a:t>riticità riscontrate</a:t>
            </a:r>
            <a:endParaRPr lang="it-IT" sz="2000" b="0" u="none" strike="noStrike" dirty="0">
              <a:solidFill>
                <a:srgbClr val="000000"/>
              </a:solidFill>
              <a:effectLst/>
              <a:uFillTx/>
              <a:latin typeface="Arial"/>
            </a:endParaRPr>
          </a:p>
        </p:txBody>
      </p:sp>
      <p:sp>
        <p:nvSpPr>
          <p:cNvPr id="219" name="PlaceHolder 1"/>
          <p:cNvSpPr>
            <a:spLocks noGrp="1"/>
          </p:cNvSpPr>
          <p:nvPr>
            <p:ph type="sldNum" idx="21"/>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486C2352-CC10-48AE-B73C-0987DABB3894}" type="slidenum">
              <a:rPr lang="it-IT" sz="800" b="0" u="none" strike="noStrike">
                <a:solidFill>
                  <a:schemeClr val="dk1">
                    <a:lumMod val="95000"/>
                    <a:lumOff val="5000"/>
                  </a:schemeClr>
                </a:solidFill>
                <a:effectLst/>
                <a:uFillTx/>
                <a:latin typeface="Lato Light"/>
              </a:rPr>
              <a:t>12</a:t>
            </a:fld>
            <a:endParaRPr lang="it-IT" sz="800" b="0" u="none" strike="noStrike">
              <a:solidFill>
                <a:srgbClr val="000000"/>
              </a:solidFill>
              <a:effectLst/>
              <a:uFillTx/>
              <a:latin typeface="Times New Roman"/>
            </a:endParaRPr>
          </a:p>
        </p:txBody>
      </p:sp>
      <p:sp>
        <p:nvSpPr>
          <p:cNvPr id="220" name="Rettangolo 7"/>
          <p:cNvSpPr/>
          <p:nvPr/>
        </p:nvSpPr>
        <p:spPr>
          <a:xfrm>
            <a:off x="984960" y="1287000"/>
            <a:ext cx="7889400" cy="253770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181080" indent="-181080" algn="just" defTabSz="914400">
              <a:lnSpc>
                <a:spcPts val="1500"/>
              </a:lnSpc>
              <a:buClr>
                <a:srgbClr val="00A5D0"/>
              </a:buClr>
              <a:buFont typeface="Wingdings" charset="2"/>
              <a:buChar char=""/>
            </a:pPr>
            <a:r>
              <a:rPr lang="it-IT" sz="1200" b="0" u="none" strike="noStrike" dirty="0">
                <a:solidFill>
                  <a:srgbClr val="28323C"/>
                </a:solidFill>
                <a:effectLst/>
                <a:uFillTx/>
                <a:latin typeface="Lato Light"/>
              </a:rPr>
              <a:t>Nonostante il chiaro quadro regolatorio, </a:t>
            </a:r>
            <a:r>
              <a:rPr lang="it-IT" sz="1200" b="1" u="none" strike="noStrike" dirty="0">
                <a:solidFill>
                  <a:srgbClr val="28323C"/>
                </a:solidFill>
                <a:effectLst/>
                <a:uFillTx/>
                <a:latin typeface="Lato Light"/>
              </a:rPr>
              <a:t>Snam ha aggiornato la procedura aziendale</a:t>
            </a:r>
            <a:r>
              <a:rPr lang="it-IT" sz="1200" b="1" u="none" strike="noStrike" baseline="30000" dirty="0">
                <a:solidFill>
                  <a:srgbClr val="28323C"/>
                </a:solidFill>
                <a:effectLst/>
                <a:uFillTx/>
                <a:latin typeface="Lato Light"/>
              </a:rPr>
              <a:t>*7</a:t>
            </a:r>
            <a:r>
              <a:rPr lang="it-IT" sz="1200" b="1" u="none" strike="noStrike" dirty="0">
                <a:solidFill>
                  <a:srgbClr val="28323C"/>
                </a:solidFill>
                <a:effectLst/>
                <a:uFillTx/>
                <a:latin typeface="Lato Light"/>
              </a:rPr>
              <a:t> mantenendo un fuorviante ed indebito richiamo alla RQTG</a:t>
            </a:r>
            <a:r>
              <a:rPr lang="it-IT" sz="1200" b="0" u="none" strike="noStrike" dirty="0">
                <a:solidFill>
                  <a:srgbClr val="28323C"/>
                </a:solidFill>
                <a:effectLst/>
                <a:uFillTx/>
                <a:latin typeface="Lato Light"/>
              </a:rPr>
              <a:t>, seguitando nei fatti a restringere l'ambito di riconoscimento delle cause esterne in palese contrasto con gli indirizzi dell'Autorità.</a:t>
            </a:r>
          </a:p>
          <a:p>
            <a:pPr marL="181080" indent="-181080" algn="just" defTabSz="914400">
              <a:lnSpc>
                <a:spcPts val="1500"/>
              </a:lnSpc>
              <a:buClr>
                <a:srgbClr val="00A5D0"/>
              </a:buClr>
              <a:buFont typeface="Wingdings" charset="2"/>
              <a:buChar char=""/>
            </a:pPr>
            <a:endParaRPr lang="it-IT" sz="1200" dirty="0">
              <a:solidFill>
                <a:srgbClr val="28323C"/>
              </a:solidFill>
              <a:latin typeface="Lato Light"/>
            </a:endParaRPr>
          </a:p>
          <a:p>
            <a:pPr marL="181080" indent="-181080" algn="just" defTabSz="914400">
              <a:lnSpc>
                <a:spcPts val="1500"/>
              </a:lnSpc>
              <a:buClr>
                <a:srgbClr val="00A5D0"/>
              </a:buClr>
              <a:buFont typeface="Wingdings" charset="2"/>
              <a:buChar char=""/>
            </a:pPr>
            <a:r>
              <a:rPr lang="it-IT" sz="1200" dirty="0">
                <a:solidFill>
                  <a:srgbClr val="28323C"/>
                </a:solidFill>
                <a:latin typeface="Lato Light"/>
              </a:rPr>
              <a:t>Come già evidenziato dalle Scriventi:</a:t>
            </a:r>
          </a:p>
          <a:p>
            <a:pPr marL="181080" indent="-181080" algn="just" defTabSz="914400">
              <a:buClr>
                <a:srgbClr val="00A5D0"/>
              </a:buClr>
              <a:buFont typeface="Wingdings" charset="2"/>
              <a:buChar char=""/>
            </a:pPr>
            <a:endParaRPr lang="it-IT" sz="1000" dirty="0">
              <a:solidFill>
                <a:srgbClr val="28323C"/>
              </a:solidFill>
              <a:latin typeface="Lato Light"/>
            </a:endParaRPr>
          </a:p>
          <a:p>
            <a:pPr marL="351000" indent="-171360" algn="just" defTabSz="914400">
              <a:lnSpc>
                <a:spcPct val="100000"/>
              </a:lnSpc>
              <a:buClr>
                <a:srgbClr val="00A5D0"/>
              </a:buClr>
              <a:buFont typeface="Wingdings" charset="2"/>
              <a:buChar char=""/>
            </a:pPr>
            <a:r>
              <a:rPr lang="it-IT" sz="1200" b="0" u="none" strike="noStrike" dirty="0">
                <a:solidFill>
                  <a:srgbClr val="28323C"/>
                </a:solidFill>
                <a:effectLst/>
                <a:uFillTx/>
                <a:latin typeface="Lato Light"/>
                <a:ea typeface="Verdana"/>
              </a:rPr>
              <a:t>i fornitori/costruttori degli strumenti </a:t>
            </a:r>
            <a:r>
              <a:rPr lang="it-IT" sz="1200" b="1" u="sng" strike="noStrike" dirty="0">
                <a:solidFill>
                  <a:srgbClr val="28323C"/>
                </a:solidFill>
                <a:effectLst/>
                <a:uFillTx/>
                <a:latin typeface="Lato Light"/>
                <a:ea typeface="Verdana"/>
              </a:rPr>
              <a:t>NON sono soggetti agli obblighi previsti dalla Delibera 512/2021/R/gas</a:t>
            </a:r>
            <a:r>
              <a:rPr lang="it-IT" sz="1200" b="0" u="none" strike="noStrike" dirty="0">
                <a:solidFill>
                  <a:srgbClr val="28323C"/>
                </a:solidFill>
                <a:effectLst/>
                <a:uFillTx/>
                <a:latin typeface="Lato Light"/>
                <a:ea typeface="Verdana"/>
              </a:rPr>
              <a:t>;</a:t>
            </a:r>
          </a:p>
          <a:p>
            <a:pPr marL="351000" indent="-171360" algn="just" defTabSz="914400">
              <a:lnSpc>
                <a:spcPct val="100000"/>
              </a:lnSpc>
              <a:buClr>
                <a:srgbClr val="00A5D0"/>
              </a:buClr>
              <a:buFont typeface="Wingdings" charset="2"/>
              <a:buChar char=""/>
            </a:pPr>
            <a:endParaRPr lang="it-IT" sz="1200" b="0" u="none" strike="noStrike" dirty="0">
              <a:solidFill>
                <a:srgbClr val="000000"/>
              </a:solidFill>
              <a:effectLst/>
              <a:uFillTx/>
              <a:latin typeface="Arial"/>
            </a:endParaRPr>
          </a:p>
          <a:p>
            <a:pPr marL="351000" indent="-171360" algn="just" defTabSz="914400">
              <a:lnSpc>
                <a:spcPct val="100000"/>
              </a:lnSpc>
              <a:buClr>
                <a:srgbClr val="00A5D0"/>
              </a:buClr>
              <a:buFont typeface="Wingdings" charset="2"/>
              <a:buChar char=""/>
            </a:pPr>
            <a:r>
              <a:rPr lang="it-IT" sz="1200" b="0" u="none" strike="noStrike" dirty="0">
                <a:solidFill>
                  <a:srgbClr val="28323C"/>
                </a:solidFill>
                <a:effectLst/>
                <a:uFillTx/>
                <a:latin typeface="Lato Light"/>
                <a:ea typeface="Verdana"/>
              </a:rPr>
              <a:t>i tempi di approvvigionamento dipendono da dinamiche industriali e di mercato non condizionabili dal Titolare;</a:t>
            </a:r>
          </a:p>
          <a:p>
            <a:pPr marL="351000" indent="-171360" algn="just" defTabSz="914400">
              <a:lnSpc>
                <a:spcPct val="100000"/>
              </a:lnSpc>
              <a:buClr>
                <a:srgbClr val="00A5D0"/>
              </a:buClr>
              <a:buFont typeface="Wingdings" charset="2"/>
              <a:buChar char=""/>
            </a:pPr>
            <a:endParaRPr lang="it-IT" sz="1200" b="0" u="none" strike="noStrike" dirty="0">
              <a:solidFill>
                <a:srgbClr val="000000"/>
              </a:solidFill>
              <a:effectLst/>
              <a:uFillTx/>
              <a:latin typeface="Arial"/>
            </a:endParaRPr>
          </a:p>
          <a:p>
            <a:pPr marL="351000" indent="-171360" algn="just">
              <a:buClr>
                <a:srgbClr val="00A5D0"/>
              </a:buClr>
              <a:buFont typeface="Wingdings" charset="2"/>
              <a:buChar char=""/>
            </a:pPr>
            <a:r>
              <a:rPr lang="it-IT" sz="1200" dirty="0">
                <a:solidFill>
                  <a:srgbClr val="28323C"/>
                </a:solidFill>
                <a:latin typeface="Lato Light"/>
                <a:ea typeface="Verdana"/>
              </a:rPr>
              <a:t>il numero di fornitori/costruttori degli strumenti è limitato;</a:t>
            </a:r>
          </a:p>
          <a:p>
            <a:pPr marL="351000" indent="-171360" algn="just">
              <a:buClr>
                <a:srgbClr val="00A5D0"/>
              </a:buClr>
              <a:buFont typeface="Wingdings" charset="2"/>
              <a:buChar char=""/>
            </a:pPr>
            <a:endParaRPr lang="it-IT" sz="1200" dirty="0">
              <a:solidFill>
                <a:srgbClr val="28323C"/>
              </a:solidFill>
              <a:latin typeface="Lato Light"/>
              <a:ea typeface="Verdana"/>
            </a:endParaRPr>
          </a:p>
          <a:p>
            <a:pPr marL="351000" indent="-171360" algn="just">
              <a:buClr>
                <a:srgbClr val="00A5D0"/>
              </a:buClr>
              <a:buFont typeface="Wingdings" charset="2"/>
              <a:buChar char=""/>
            </a:pPr>
            <a:r>
              <a:rPr lang="it-IT" sz="1200" dirty="0">
                <a:solidFill>
                  <a:srgbClr val="28323C"/>
                </a:solidFill>
                <a:latin typeface="Lato Light"/>
                <a:ea typeface="Verdana"/>
              </a:rPr>
              <a:t>gli strumenti sono specifici per linee di impianto e non sono immediatamente intercambiabili;</a:t>
            </a:r>
          </a:p>
        </p:txBody>
      </p:sp>
      <p:sp>
        <p:nvSpPr>
          <p:cNvPr id="2" name="CasellaDiTesto 10">
            <a:extLst>
              <a:ext uri="{FF2B5EF4-FFF2-40B4-BE49-F238E27FC236}">
                <a16:creationId xmlns:a16="http://schemas.microsoft.com/office/drawing/2014/main" id="{5CCF2D0A-57E8-AA15-89CD-FB15EE8CE08A}"/>
              </a:ext>
            </a:extLst>
          </p:cNvPr>
          <p:cNvSpPr/>
          <p:nvPr/>
        </p:nvSpPr>
        <p:spPr>
          <a:xfrm>
            <a:off x="1067040" y="4578840"/>
            <a:ext cx="7696080" cy="213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it-IT" sz="800" b="0" i="1" u="none" strike="noStrike" baseline="30000" dirty="0">
                <a:solidFill>
                  <a:srgbClr val="28323C"/>
                </a:solidFill>
                <a:effectLst/>
                <a:uFillTx/>
                <a:latin typeface="Lato Light"/>
                <a:ea typeface="DejaVu Sans"/>
              </a:rPr>
              <a:t>*</a:t>
            </a:r>
            <a:r>
              <a:rPr lang="it-IT" sz="800" i="1" baseline="30000" dirty="0">
                <a:solidFill>
                  <a:srgbClr val="28323C"/>
                </a:solidFill>
                <a:latin typeface="Lato Light"/>
                <a:ea typeface="DejaVu Sans"/>
              </a:rPr>
              <a:t>7</a:t>
            </a:r>
            <a:r>
              <a:rPr lang="it-IT" sz="800" b="0" i="1" u="none" strike="noStrike" baseline="30000" dirty="0">
                <a:solidFill>
                  <a:srgbClr val="28323C"/>
                </a:solidFill>
                <a:effectLst/>
                <a:uFillTx/>
                <a:latin typeface="Lato Light"/>
                <a:ea typeface="DejaVu Sans"/>
              </a:rPr>
              <a:t> </a:t>
            </a:r>
            <a:r>
              <a:rPr lang="it-IT" sz="800" b="0" i="1" u="none" strike="noStrike" dirty="0">
                <a:solidFill>
                  <a:srgbClr val="28323C"/>
                </a:solidFill>
                <a:effectLst/>
                <a:uFillTx/>
                <a:latin typeface="Lato Light"/>
                <a:ea typeface="DejaVu Sans"/>
              </a:rPr>
              <a:t>https://www.snam.it/it/i-nostri-business/trasporto/misura-del-gas.html</a:t>
            </a:r>
            <a:endParaRPr lang="it-IT" sz="800" b="0" u="none" strike="noStrike" dirty="0">
              <a:solidFill>
                <a:srgbClr val="000000"/>
              </a:solidFill>
              <a:effectLst/>
              <a:uFillTx/>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1" name="Connettore 1 6"/>
          <p:cNvCxnSpPr/>
          <p:nvPr/>
        </p:nvCxnSpPr>
        <p:spPr>
          <a:xfrm flipH="1">
            <a:off x="4358160" y="778320"/>
            <a:ext cx="1370160" cy="360"/>
          </a:xfrm>
          <a:prstGeom prst="straightConnector1">
            <a:avLst/>
          </a:prstGeom>
          <a:ln w="28575">
            <a:solidFill>
              <a:srgbClr val="00A5D0"/>
            </a:solidFill>
            <a:round/>
          </a:ln>
        </p:spPr>
      </p:cxnSp>
      <p:sp>
        <p:nvSpPr>
          <p:cNvPr id="222" name="Rettangolo 20"/>
          <p:cNvSpPr/>
          <p:nvPr/>
        </p:nvSpPr>
        <p:spPr>
          <a:xfrm>
            <a:off x="1246680" y="365760"/>
            <a:ext cx="7593480" cy="39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000" b="0" u="none" strike="noStrike" dirty="0">
                <a:solidFill>
                  <a:srgbClr val="28323C"/>
                </a:solidFill>
                <a:effectLst/>
                <a:uFillTx/>
                <a:latin typeface="Lato Light"/>
              </a:rPr>
              <a:t>Richiest</a:t>
            </a:r>
            <a:r>
              <a:rPr lang="it-IT" sz="2000" dirty="0">
                <a:solidFill>
                  <a:srgbClr val="28323C"/>
                </a:solidFill>
                <a:latin typeface="Lato Light"/>
              </a:rPr>
              <a:t>e</a:t>
            </a:r>
            <a:endParaRPr lang="it-IT" sz="2000" b="0" u="none" strike="noStrike" dirty="0">
              <a:solidFill>
                <a:srgbClr val="000000"/>
              </a:solidFill>
              <a:effectLst/>
              <a:uFillTx/>
              <a:latin typeface="Arial"/>
            </a:endParaRPr>
          </a:p>
        </p:txBody>
      </p:sp>
      <p:sp>
        <p:nvSpPr>
          <p:cNvPr id="223" name="CasellaDiTesto 3"/>
          <p:cNvSpPr/>
          <p:nvPr/>
        </p:nvSpPr>
        <p:spPr>
          <a:xfrm>
            <a:off x="1095515" y="1308582"/>
            <a:ext cx="7615800" cy="2973486"/>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just" defTabSz="457200">
              <a:lnSpc>
                <a:spcPct val="100000"/>
              </a:lnSpc>
              <a:spcBef>
                <a:spcPts val="374"/>
              </a:spcBef>
            </a:pPr>
            <a:endParaRPr lang="it-IT" sz="1000" b="0" u="none" strike="noStrike" dirty="0">
              <a:solidFill>
                <a:srgbClr val="000000"/>
              </a:solidFill>
              <a:effectLst/>
              <a:uFillTx/>
              <a:latin typeface="Arial"/>
            </a:endParaRPr>
          </a:p>
          <a:p>
            <a:pPr marL="171360" indent="-171360" algn="just" defTabSz="914400">
              <a:lnSpc>
                <a:spcPct val="100000"/>
              </a:lnSpc>
              <a:spcBef>
                <a:spcPts val="374"/>
              </a:spcBef>
              <a:buClr>
                <a:srgbClr val="00A5D0"/>
              </a:buClr>
              <a:buFont typeface="Wingdings" charset="2"/>
              <a:buChar char=""/>
            </a:pPr>
            <a:r>
              <a:rPr lang="it-IT" sz="1200" b="0" u="none" strike="noStrike" dirty="0">
                <a:solidFill>
                  <a:srgbClr val="404040"/>
                </a:solidFill>
                <a:effectLst/>
                <a:uFillTx/>
                <a:latin typeface="Lato Light"/>
                <a:ea typeface="Verdana"/>
              </a:rPr>
              <a:t>Alla luce di quanto esposto, le Scriventi chiedono che ARERA:</a:t>
            </a:r>
            <a:endParaRPr lang="it-IT" sz="1200" b="0" u="none" strike="noStrike" dirty="0">
              <a:solidFill>
                <a:srgbClr val="000000"/>
              </a:solidFill>
              <a:effectLst/>
              <a:uFillTx/>
              <a:latin typeface="Arial"/>
            </a:endParaRPr>
          </a:p>
          <a:p>
            <a:pPr algn="just" defTabSz="914400">
              <a:lnSpc>
                <a:spcPct val="100000"/>
              </a:lnSpc>
              <a:spcBef>
                <a:spcPts val="374"/>
              </a:spcBef>
            </a:pPr>
            <a:endParaRPr lang="it-IT" sz="1200" b="0" u="none" strike="noStrike" dirty="0">
              <a:solidFill>
                <a:srgbClr val="000000"/>
              </a:solidFill>
              <a:effectLst/>
              <a:uFillTx/>
              <a:latin typeface="Arial"/>
            </a:endParaRPr>
          </a:p>
          <a:p>
            <a:pPr marL="351000" indent="-171360" algn="just">
              <a:spcBef>
                <a:spcPts val="374"/>
              </a:spcBef>
              <a:buClr>
                <a:srgbClr val="00A5D0"/>
              </a:buClr>
              <a:buFont typeface="Wingdings" charset="2"/>
              <a:buChar char=""/>
            </a:pPr>
            <a:r>
              <a:rPr lang="it-IT" sz="1200" b="1" u="none" strike="noStrike" dirty="0">
                <a:solidFill>
                  <a:srgbClr val="28323C"/>
                </a:solidFill>
                <a:effectLst/>
                <a:uFillTx/>
                <a:latin typeface="Lato Light"/>
                <a:ea typeface="Verdana"/>
              </a:rPr>
              <a:t>Assicuri il pieno e vincolante recepimento da parte di Snam delle disposizioni della Delibera 443/2025/R/gas</a:t>
            </a:r>
            <a:r>
              <a:rPr lang="it-IT" sz="1200" b="0" u="none" strike="noStrike" dirty="0">
                <a:solidFill>
                  <a:srgbClr val="28323C"/>
                </a:solidFill>
                <a:effectLst/>
                <a:uFillTx/>
                <a:latin typeface="Lato Light"/>
                <a:ea typeface="Verdana"/>
              </a:rPr>
              <a:t>, superando ogni prassi applicativa ostativa in materia di cause esterne (ritardi fornitori, indisponibilità componenti, criticità di mercato);</a:t>
            </a:r>
          </a:p>
          <a:p>
            <a:pPr marL="351000" indent="-171360" algn="just">
              <a:buClr>
                <a:srgbClr val="00A5D0"/>
              </a:buClr>
              <a:buFont typeface="Wingdings" charset="2"/>
              <a:buChar char=""/>
            </a:pPr>
            <a:endParaRPr lang="it-IT" sz="1000" b="0" u="none" strike="noStrike" dirty="0">
              <a:solidFill>
                <a:srgbClr val="000000"/>
              </a:solidFill>
              <a:effectLst/>
              <a:uFillTx/>
              <a:latin typeface="Arial"/>
            </a:endParaRPr>
          </a:p>
          <a:p>
            <a:pPr marL="351000" indent="-171360" algn="just">
              <a:spcBef>
                <a:spcPts val="374"/>
              </a:spcBef>
              <a:buClr>
                <a:srgbClr val="00A5D0"/>
              </a:buClr>
              <a:buFont typeface="Wingdings" charset="2"/>
              <a:buChar char=""/>
            </a:pPr>
            <a:r>
              <a:rPr lang="it-IT" sz="1200" b="1" u="none" strike="noStrike" dirty="0">
                <a:solidFill>
                  <a:srgbClr val="28323C"/>
                </a:solidFill>
                <a:effectLst/>
                <a:uFillTx/>
                <a:latin typeface="Lato Light"/>
                <a:ea typeface="Verdana"/>
              </a:rPr>
              <a:t>Imponga a Snam l'immediata eliminazione </a:t>
            </a:r>
            <a:r>
              <a:rPr lang="it-IT" sz="1200" u="none" strike="noStrike" dirty="0">
                <a:solidFill>
                  <a:srgbClr val="28323C"/>
                </a:solidFill>
                <a:effectLst/>
                <a:uFillTx/>
                <a:latin typeface="Lato Light"/>
                <a:ea typeface="Verdana"/>
              </a:rPr>
              <a:t>di qualsiasi richiamo analogico alla RQTG dalle proprie procedure operative;</a:t>
            </a:r>
          </a:p>
          <a:p>
            <a:pPr marL="351000" indent="-171360" algn="just">
              <a:buClr>
                <a:srgbClr val="00A5D0"/>
              </a:buClr>
              <a:buFont typeface="Wingdings" charset="2"/>
              <a:buChar char=""/>
            </a:pPr>
            <a:endParaRPr lang="it-IT" sz="1200" b="0" u="none" strike="noStrike" dirty="0">
              <a:solidFill>
                <a:srgbClr val="000000"/>
              </a:solidFill>
              <a:effectLst/>
              <a:uFillTx/>
              <a:latin typeface="Arial"/>
            </a:endParaRPr>
          </a:p>
          <a:p>
            <a:pPr marL="351000" indent="-171360" algn="just" defTabSz="914400">
              <a:lnSpc>
                <a:spcPct val="100000"/>
              </a:lnSpc>
              <a:spcBef>
                <a:spcPts val="374"/>
              </a:spcBef>
              <a:buClr>
                <a:srgbClr val="00A5D0"/>
              </a:buClr>
              <a:buFont typeface="Wingdings" charset="2"/>
              <a:buChar char=""/>
            </a:pPr>
            <a:r>
              <a:rPr lang="it-IT" sz="1200" b="1" u="none" strike="noStrike" dirty="0">
                <a:solidFill>
                  <a:srgbClr val="28323C"/>
                </a:solidFill>
                <a:effectLst/>
                <a:uFillTx/>
                <a:latin typeface="Lato Light"/>
                <a:ea typeface="Verdana"/>
              </a:rPr>
              <a:t>Preveda un meccanismo di vigilanza e ricorso diretto presso ARERA </a:t>
            </a:r>
            <a:r>
              <a:rPr lang="it-IT" sz="1200" u="none" strike="noStrike" dirty="0">
                <a:solidFill>
                  <a:srgbClr val="28323C"/>
                </a:solidFill>
                <a:effectLst/>
                <a:uFillTx/>
                <a:latin typeface="Lato Light"/>
                <a:ea typeface="Verdana"/>
              </a:rPr>
              <a:t>affinché gli operatori possano impugnare i rigetti ingiustificati delle attestazioni operati dal Trasportatore.</a:t>
            </a:r>
            <a:endParaRPr lang="it-IT" sz="1200" u="none" strike="noStrike" dirty="0">
              <a:solidFill>
                <a:srgbClr val="28323C"/>
              </a:solidFill>
              <a:effectLst/>
              <a:uFillTx/>
              <a:latin typeface="Arial"/>
            </a:endParaRPr>
          </a:p>
          <a:p>
            <a:pPr algn="just" defTabSz="914400">
              <a:lnSpc>
                <a:spcPct val="100000"/>
              </a:lnSpc>
              <a:spcBef>
                <a:spcPts val="374"/>
              </a:spcBef>
            </a:pPr>
            <a:endParaRPr lang="it-IT" sz="1200" b="0" u="none" strike="noStrike" dirty="0">
              <a:solidFill>
                <a:srgbClr val="000000"/>
              </a:solidFill>
              <a:effectLst/>
              <a:uFillTx/>
              <a:latin typeface="Arial"/>
            </a:endParaRPr>
          </a:p>
        </p:txBody>
      </p:sp>
      <p:sp>
        <p:nvSpPr>
          <p:cNvPr id="224" name="PlaceHolder 1"/>
          <p:cNvSpPr>
            <a:spLocks noGrp="1"/>
          </p:cNvSpPr>
          <p:nvPr>
            <p:ph type="sldNum" idx="22"/>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2319904F-5891-4F00-A0D8-9196EBC796E5}" type="slidenum">
              <a:rPr lang="it-IT" sz="800" b="0" u="none" strike="noStrike">
                <a:solidFill>
                  <a:schemeClr val="dk1">
                    <a:lumMod val="95000"/>
                    <a:lumOff val="5000"/>
                  </a:schemeClr>
                </a:solidFill>
                <a:effectLst/>
                <a:uFillTx/>
                <a:latin typeface="Lato Light"/>
              </a:rPr>
              <a:t>13</a:t>
            </a:fld>
            <a:endParaRPr lang="it-IT" sz="800" b="0" u="none" strike="noStrike">
              <a:solidFill>
                <a:srgbClr val="000000"/>
              </a:solidFill>
              <a:effectLst/>
              <a:uFillTx/>
              <a:latin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3E516-17A0-F731-89FC-FC4AA9A285A7}"/>
            </a:ext>
          </a:extLst>
        </p:cNvPr>
        <p:cNvGrpSpPr/>
        <p:nvPr/>
      </p:nvGrpSpPr>
      <p:grpSpPr>
        <a:xfrm>
          <a:off x="0" y="0"/>
          <a:ext cx="0" cy="0"/>
          <a:chOff x="0" y="0"/>
          <a:chExt cx="0" cy="0"/>
        </a:xfrm>
      </p:grpSpPr>
      <p:cxnSp>
        <p:nvCxnSpPr>
          <p:cNvPr id="120" name="Connettore 1 6">
            <a:extLst>
              <a:ext uri="{FF2B5EF4-FFF2-40B4-BE49-F238E27FC236}">
                <a16:creationId xmlns:a16="http://schemas.microsoft.com/office/drawing/2014/main" id="{A7FF37A8-755C-68A2-A5EB-2968C0180345}"/>
              </a:ext>
            </a:extLst>
          </p:cNvPr>
          <p:cNvCxnSpPr/>
          <p:nvPr/>
        </p:nvCxnSpPr>
        <p:spPr>
          <a:xfrm flipH="1">
            <a:off x="4358160" y="778320"/>
            <a:ext cx="1370160" cy="360"/>
          </a:xfrm>
          <a:prstGeom prst="straightConnector1">
            <a:avLst/>
          </a:prstGeom>
          <a:ln w="28575">
            <a:solidFill>
              <a:srgbClr val="00A5D0"/>
            </a:solidFill>
            <a:round/>
          </a:ln>
        </p:spPr>
      </p:cxnSp>
      <p:sp>
        <p:nvSpPr>
          <p:cNvPr id="121" name="Rettangolo 4">
            <a:extLst>
              <a:ext uri="{FF2B5EF4-FFF2-40B4-BE49-F238E27FC236}">
                <a16:creationId xmlns:a16="http://schemas.microsoft.com/office/drawing/2014/main" id="{DA893065-85D3-9A54-96C6-BAAC71282DAE}"/>
              </a:ext>
            </a:extLst>
          </p:cNvPr>
          <p:cNvSpPr/>
          <p:nvPr/>
        </p:nvSpPr>
        <p:spPr>
          <a:xfrm>
            <a:off x="1529954" y="357120"/>
            <a:ext cx="7026580" cy="367878"/>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914400">
              <a:lnSpc>
                <a:spcPct val="100000"/>
              </a:lnSpc>
            </a:pPr>
            <a:r>
              <a:rPr lang="it-IT" u="none" strike="noStrike" dirty="0">
                <a:solidFill>
                  <a:srgbClr val="28323C"/>
                </a:solidFill>
                <a:effectLst/>
                <a:uFillTx/>
                <a:latin typeface="Lato Light"/>
                <a:ea typeface="DejaVu Sans"/>
              </a:rPr>
              <a:t>DCO 165/2026/R/Gas: Articolazione tariffaria del servizio di misura </a:t>
            </a:r>
          </a:p>
        </p:txBody>
      </p:sp>
      <p:sp>
        <p:nvSpPr>
          <p:cNvPr id="122" name="Rettangolo 7">
            <a:extLst>
              <a:ext uri="{FF2B5EF4-FFF2-40B4-BE49-F238E27FC236}">
                <a16:creationId xmlns:a16="http://schemas.microsoft.com/office/drawing/2014/main" id="{8F94D997-90F6-233F-6970-39C1A79A3899}"/>
              </a:ext>
            </a:extLst>
          </p:cNvPr>
          <p:cNvSpPr/>
          <p:nvPr/>
        </p:nvSpPr>
        <p:spPr>
          <a:xfrm>
            <a:off x="1098540" y="1481633"/>
            <a:ext cx="7636751" cy="2147445"/>
          </a:xfrm>
          <a:prstGeom prst="rect">
            <a:avLst/>
          </a:prstGeom>
          <a:noFill/>
          <a:ln w="0">
            <a:solidFill>
              <a:srgbClr val="00A5D0"/>
            </a:solidFill>
          </a:ln>
        </p:spPr>
        <p:style>
          <a:lnRef idx="0">
            <a:scrgbClr r="0" g="0" b="0"/>
          </a:lnRef>
          <a:fillRef idx="0">
            <a:scrgbClr r="0" g="0" b="0"/>
          </a:fillRef>
          <a:effectRef idx="0">
            <a:scrgbClr r="0" g="0" b="0"/>
          </a:effectRef>
          <a:fontRef idx="minor"/>
        </p:style>
        <p:txBody>
          <a:bodyPr lIns="90000" tIns="45000" rIns="90000" bIns="45000" anchor="t">
            <a:noAutofit/>
          </a:bodyPr>
          <a:lstStyle/>
          <a:p>
            <a:pPr marL="539750" algn="just">
              <a:lnSpc>
                <a:spcPts val="1500"/>
              </a:lnSpc>
              <a:buClr>
                <a:srgbClr val="00A5D0"/>
              </a:buClr>
              <a:tabLst>
                <a:tab pos="539750" algn="l"/>
              </a:tabLst>
            </a:pPr>
            <a:r>
              <a:rPr lang="it-IT" sz="1200" b="1" strike="noStrike" dirty="0">
                <a:solidFill>
                  <a:srgbClr val="28323C"/>
                </a:solidFill>
                <a:effectLst/>
                <a:uFillTx/>
                <a:latin typeface="Lato Light"/>
                <a:ea typeface="DejaVu Sans"/>
              </a:rPr>
              <a:t>Accoglimento della </a:t>
            </a:r>
            <a:r>
              <a:rPr lang="it-IT" sz="1200" b="1" strike="noStrike" dirty="0" err="1">
                <a:solidFill>
                  <a:srgbClr val="28323C"/>
                </a:solidFill>
                <a:effectLst/>
                <a:uFillTx/>
                <a:latin typeface="Lato Light"/>
                <a:ea typeface="DejaVu Sans"/>
              </a:rPr>
              <a:t>sottoclassificazione</a:t>
            </a:r>
            <a:r>
              <a:rPr lang="it-IT" sz="1200" b="1" strike="noStrike" dirty="0">
                <a:solidFill>
                  <a:srgbClr val="28323C"/>
                </a:solidFill>
                <a:effectLst/>
                <a:uFillTx/>
                <a:latin typeface="Lato Light"/>
                <a:ea typeface="DejaVu Sans"/>
              </a:rPr>
              <a:t> di suddivisione della classe di portata 200-4.000 Smc/h </a:t>
            </a:r>
            <a:r>
              <a:rPr lang="it-IT" sz="1200" b="0" strike="noStrike" dirty="0">
                <a:solidFill>
                  <a:srgbClr val="28323C"/>
                </a:solidFill>
                <a:effectLst/>
                <a:uFillTx/>
                <a:latin typeface="Lato Light"/>
                <a:ea typeface="DejaVu Sans"/>
              </a:rPr>
              <a:t>in 2 </a:t>
            </a:r>
            <a:r>
              <a:rPr lang="it-IT" sz="1200" dirty="0">
                <a:solidFill>
                  <a:srgbClr val="28323C"/>
                </a:solidFill>
                <a:latin typeface="Lato Light"/>
                <a:ea typeface="DejaVu Sans"/>
              </a:rPr>
              <a:t>sottoclassi, proposta dalle Scriventi al </a:t>
            </a:r>
            <a:r>
              <a:rPr lang="it-IT" sz="1200" b="0" strike="noStrike" dirty="0">
                <a:solidFill>
                  <a:srgbClr val="28323C"/>
                </a:solidFill>
                <a:effectLst/>
                <a:uFillTx/>
                <a:latin typeface="Lato Light"/>
                <a:ea typeface="DejaVu Sans"/>
              </a:rPr>
              <a:t>fine di:</a:t>
            </a:r>
          </a:p>
          <a:p>
            <a:pPr marL="539750" algn="just">
              <a:lnSpc>
                <a:spcPts val="1500"/>
              </a:lnSpc>
              <a:buClr>
                <a:srgbClr val="00A5D0"/>
              </a:buClr>
              <a:tabLst>
                <a:tab pos="539750" algn="l"/>
              </a:tabLst>
            </a:pPr>
            <a:endParaRPr lang="it-IT" sz="1200" b="0" strike="noStrike" dirty="0">
              <a:solidFill>
                <a:srgbClr val="28323C"/>
              </a:solidFill>
              <a:effectLst/>
              <a:uFillTx/>
              <a:latin typeface="Lato Light"/>
              <a:ea typeface="DejaVu Sans"/>
            </a:endParaRPr>
          </a:p>
          <a:p>
            <a:pPr marL="539750" lvl="0">
              <a:buClr>
                <a:srgbClr val="00A5D0"/>
              </a:buClr>
              <a:buFont typeface="Lato Light" panose="020F0502020204030203" pitchFamily="34" charset="0"/>
              <a:buChar char="→"/>
              <a:tabLst>
                <a:tab pos="720725" algn="l"/>
              </a:tabLst>
            </a:pPr>
            <a:r>
              <a:rPr lang="it-IT" sz="1200" b="1" dirty="0">
                <a:solidFill>
                  <a:srgbClr val="28323C"/>
                </a:solidFill>
                <a:latin typeface="Lato Light" panose="020F0502020204030203" pitchFamily="34" charset="0"/>
                <a:cs typeface="Lato Light" panose="020F0502020204030203" pitchFamily="34" charset="0"/>
              </a:rPr>
              <a:t> Calmierare la sproporzione delle penali</a:t>
            </a:r>
            <a:r>
              <a:rPr lang="it-IT" sz="1200" dirty="0">
                <a:solidFill>
                  <a:srgbClr val="28323C"/>
                </a:solidFill>
                <a:latin typeface="Lato Light" panose="020F0502020204030203" pitchFamily="34" charset="0"/>
                <a:cs typeface="Lato Light" panose="020F0502020204030203" pitchFamily="34" charset="0"/>
              </a:rPr>
              <a:t> legate ai livelli di qualità del servizio incidenti sul settore 	dell'autotrazione, emerse chiaramente dal monitoraggio del 2024;</a:t>
            </a:r>
          </a:p>
          <a:p>
            <a:pPr marL="539750" lvl="0">
              <a:buClr>
                <a:srgbClr val="00A5D0"/>
              </a:buClr>
              <a:buFont typeface="Lato Light" panose="020F0502020204030203" pitchFamily="34" charset="0"/>
              <a:buChar char="→"/>
              <a:tabLst>
                <a:tab pos="720725" algn="l"/>
              </a:tabLst>
            </a:pPr>
            <a:endParaRPr lang="it-IT" sz="1000" dirty="0">
              <a:solidFill>
                <a:srgbClr val="28323C"/>
              </a:solidFill>
              <a:latin typeface="Lato Light" panose="020F0502020204030203" pitchFamily="34" charset="0"/>
              <a:cs typeface="Lato Light" panose="020F0502020204030203" pitchFamily="34" charset="0"/>
            </a:endParaRPr>
          </a:p>
          <a:p>
            <a:pPr marL="539750" lvl="0">
              <a:buClr>
                <a:srgbClr val="00A5D0"/>
              </a:buClr>
              <a:buFont typeface="Lato Light" panose="020F0502020204030203" pitchFamily="34" charset="0"/>
              <a:buChar char="→"/>
              <a:tabLst>
                <a:tab pos="720725" algn="l"/>
              </a:tabLst>
            </a:pPr>
            <a:r>
              <a:rPr lang="it-IT" sz="1200" b="1" dirty="0">
                <a:solidFill>
                  <a:srgbClr val="28323C"/>
                </a:solidFill>
                <a:latin typeface="Lato Light" panose="020F0502020204030203" pitchFamily="34" charset="0"/>
                <a:cs typeface="Lato Light" panose="020F0502020204030203" pitchFamily="34" charset="0"/>
              </a:rPr>
              <a:t> Introdurre equità</a:t>
            </a:r>
            <a:r>
              <a:rPr lang="it-IT" sz="1200" dirty="0">
                <a:solidFill>
                  <a:srgbClr val="28323C"/>
                </a:solidFill>
                <a:latin typeface="Lato Light" panose="020F0502020204030203" pitchFamily="34" charset="0"/>
                <a:cs typeface="Lato Light" panose="020F0502020204030203" pitchFamily="34" charset="0"/>
              </a:rPr>
              <a:t> nella differenziazione delle classi di portata per l'applicazione del corrispettivo 	</a:t>
            </a:r>
            <a:r>
              <a:rPr lang="it-IT" sz="1200" dirty="0" err="1">
                <a:solidFill>
                  <a:srgbClr val="28323C"/>
                </a:solidFill>
                <a:latin typeface="Lato Light" panose="020F0502020204030203" pitchFamily="34" charset="0"/>
                <a:cs typeface="Lato Light" panose="020F0502020204030203" pitchFamily="34" charset="0"/>
              </a:rPr>
              <a:t>CM</a:t>
            </a:r>
            <a:r>
              <a:rPr lang="it-IT" sz="1200" baseline="-25000" dirty="0" err="1">
                <a:solidFill>
                  <a:srgbClr val="28323C"/>
                </a:solidFill>
                <a:latin typeface="Lato Light" panose="020F0502020204030203" pitchFamily="34" charset="0"/>
                <a:cs typeface="Lato Light" panose="020F0502020204030203" pitchFamily="34" charset="0"/>
              </a:rPr>
              <a:t>CF</a:t>
            </a:r>
            <a:r>
              <a:rPr lang="it-IT" sz="1200" baseline="30000" dirty="0" err="1">
                <a:solidFill>
                  <a:srgbClr val="28323C"/>
                </a:solidFill>
                <a:latin typeface="Lato Light" panose="020F0502020204030203" pitchFamily="34" charset="0"/>
                <a:cs typeface="Lato Light" panose="020F0502020204030203" pitchFamily="34" charset="0"/>
              </a:rPr>
              <a:t>pdr</a:t>
            </a:r>
            <a:r>
              <a:rPr lang="it-IT" sz="1200" dirty="0">
                <a:solidFill>
                  <a:srgbClr val="28323C"/>
                </a:solidFill>
                <a:latin typeface="Lato Light" panose="020F0502020204030203" pitchFamily="34" charset="0"/>
                <a:cs typeface="Lato Light" panose="020F0502020204030203" pitchFamily="34" charset="0"/>
              </a:rPr>
              <a:t> e del relativo tetto massimo di spesa (pari a 5 volte il corrispettivo stesso);</a:t>
            </a:r>
          </a:p>
          <a:p>
            <a:pPr marL="539750" lvl="0">
              <a:buClr>
                <a:srgbClr val="00A5D0"/>
              </a:buClr>
              <a:buFont typeface="Lato Light" panose="020F0502020204030203" pitchFamily="34" charset="0"/>
              <a:buChar char="→"/>
              <a:tabLst>
                <a:tab pos="720725" algn="l"/>
              </a:tabLst>
            </a:pPr>
            <a:endParaRPr lang="it-IT" sz="1200" dirty="0">
              <a:solidFill>
                <a:srgbClr val="28323C"/>
              </a:solidFill>
              <a:latin typeface="Lato Light" panose="020F0502020204030203" pitchFamily="34" charset="0"/>
              <a:cs typeface="Lato Light" panose="020F0502020204030203" pitchFamily="34" charset="0"/>
            </a:endParaRPr>
          </a:p>
          <a:p>
            <a:pPr marL="539750" lvl="0">
              <a:buClr>
                <a:srgbClr val="00A5D0"/>
              </a:buClr>
              <a:buFont typeface="Lato Light" panose="020F0502020204030203" pitchFamily="34" charset="0"/>
              <a:buChar char="→"/>
              <a:tabLst>
                <a:tab pos="720725" algn="l"/>
              </a:tabLst>
            </a:pPr>
            <a:r>
              <a:rPr lang="it-IT" sz="1200" b="1" dirty="0">
                <a:solidFill>
                  <a:srgbClr val="28323C"/>
                </a:solidFill>
                <a:latin typeface="Lato Light" panose="020F0502020204030203" pitchFamily="34" charset="0"/>
                <a:cs typeface="Lato Light" panose="020F0502020204030203" pitchFamily="34" charset="0"/>
              </a:rPr>
              <a:t> Allineare la regolazione tariffaria</a:t>
            </a:r>
            <a:r>
              <a:rPr lang="it-IT" sz="1200" dirty="0">
                <a:solidFill>
                  <a:srgbClr val="28323C"/>
                </a:solidFill>
                <a:latin typeface="Lato Light" panose="020F0502020204030203" pitchFamily="34" charset="0"/>
                <a:cs typeface="Lato Light" panose="020F0502020204030203" pitchFamily="34" charset="0"/>
              </a:rPr>
              <a:t> con la segmentazione tecnica già adottata sul portale di Snam Rete 	Gas (Portale </a:t>
            </a:r>
            <a:r>
              <a:rPr lang="it-IT" sz="1200" i="1" dirty="0" err="1">
                <a:solidFill>
                  <a:srgbClr val="28323C"/>
                </a:solidFill>
                <a:latin typeface="Lato Light" panose="020F0502020204030203" pitchFamily="34" charset="0"/>
                <a:cs typeface="Lato Light" panose="020F0502020204030203" pitchFamily="34" charset="0"/>
              </a:rPr>
              <a:t>Summer</a:t>
            </a:r>
            <a:r>
              <a:rPr lang="it-IT" sz="1200" i="1" dirty="0">
                <a:solidFill>
                  <a:srgbClr val="28323C"/>
                </a:solidFill>
                <a:latin typeface="Lato Light" panose="020F0502020204030203" pitchFamily="34" charset="0"/>
                <a:cs typeface="Lato Light" panose="020F0502020204030203" pitchFamily="34" charset="0"/>
              </a:rPr>
              <a:t>)</a:t>
            </a:r>
            <a:r>
              <a:rPr lang="it-IT" sz="1200" dirty="0">
                <a:solidFill>
                  <a:srgbClr val="28323C"/>
                </a:solidFill>
                <a:latin typeface="Lato Light" panose="020F0502020204030203" pitchFamily="34" charset="0"/>
                <a:cs typeface="Lato Light" panose="020F0502020204030203" pitchFamily="34" charset="0"/>
              </a:rPr>
              <a:t> in sede di censimento degli impianti di misura.</a:t>
            </a:r>
            <a:endParaRPr lang="it-IT" sz="600" b="0" u="none" strike="noStrike" dirty="0">
              <a:solidFill>
                <a:srgbClr val="000000"/>
              </a:solidFill>
              <a:effectLst/>
              <a:uFillTx/>
              <a:latin typeface="Arial"/>
            </a:endParaRPr>
          </a:p>
          <a:p>
            <a:pPr marL="539750" algn="just" defTabSz="914400">
              <a:lnSpc>
                <a:spcPts val="1500"/>
              </a:lnSpc>
              <a:buClr>
                <a:srgbClr val="00A5D0"/>
              </a:buClr>
              <a:tabLst>
                <a:tab pos="539750" algn="l"/>
              </a:tabLst>
            </a:pPr>
            <a:r>
              <a:rPr lang="it-IT" sz="1200" b="0" i="1" u="none" strike="noStrike" dirty="0">
                <a:solidFill>
                  <a:srgbClr val="28323C"/>
                </a:solidFill>
                <a:effectLst/>
                <a:uFillTx/>
                <a:latin typeface="Lato Light"/>
                <a:ea typeface="DejaVu Sans"/>
              </a:rPr>
              <a:t> </a:t>
            </a:r>
            <a:endParaRPr lang="it-IT" sz="1200" b="0" u="none" strike="noStrike" dirty="0">
              <a:solidFill>
                <a:srgbClr val="000000"/>
              </a:solidFill>
              <a:effectLst/>
              <a:uFillTx/>
              <a:latin typeface="Arial"/>
            </a:endParaRPr>
          </a:p>
        </p:txBody>
      </p:sp>
      <p:sp>
        <p:nvSpPr>
          <p:cNvPr id="123" name="PlaceHolder 1">
            <a:extLst>
              <a:ext uri="{FF2B5EF4-FFF2-40B4-BE49-F238E27FC236}">
                <a16:creationId xmlns:a16="http://schemas.microsoft.com/office/drawing/2014/main" id="{E29542BE-5F0B-39FE-DC17-AA0E30E45CBB}"/>
              </a:ext>
            </a:extLst>
          </p:cNvPr>
          <p:cNvSpPr>
            <a:spLocks noGrp="1"/>
          </p:cNvSpPr>
          <p:nvPr>
            <p:ph type="sldNum" idx="7"/>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DEEE2EEE-F063-4757-8006-9D6492AAFFFD}" type="slidenum">
              <a:rPr lang="it-IT" sz="800" b="0" u="none" strike="noStrike">
                <a:solidFill>
                  <a:schemeClr val="dk1">
                    <a:lumMod val="95000"/>
                    <a:lumOff val="5000"/>
                  </a:schemeClr>
                </a:solidFill>
                <a:effectLst/>
                <a:uFillTx/>
                <a:latin typeface="Lato Light"/>
              </a:rPr>
              <a:t>14</a:t>
            </a:fld>
            <a:endParaRPr lang="it-IT" sz="800" b="0" u="none" strike="noStrike">
              <a:solidFill>
                <a:srgbClr val="000000"/>
              </a:solidFill>
              <a:effectLst/>
              <a:uFillTx/>
              <a:latin typeface="Times New Roman"/>
            </a:endParaRPr>
          </a:p>
        </p:txBody>
      </p:sp>
      <p:pic>
        <p:nvPicPr>
          <p:cNvPr id="5" name="Elemento grafico 4" descr="Avvertenza">
            <a:extLst>
              <a:ext uri="{FF2B5EF4-FFF2-40B4-BE49-F238E27FC236}">
                <a16:creationId xmlns:a16="http://schemas.microsoft.com/office/drawing/2014/main" id="{E29A7D27-C373-B7A1-5E39-2F6067010E4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239766" y="3979898"/>
            <a:ext cx="360000" cy="360000"/>
          </a:xfrm>
          <a:prstGeom prst="rect">
            <a:avLst/>
          </a:prstGeom>
        </p:spPr>
      </p:pic>
      <p:pic>
        <p:nvPicPr>
          <p:cNvPr id="7" name="Elemento grafico 6" descr="Segno di spunta">
            <a:extLst>
              <a:ext uri="{FF2B5EF4-FFF2-40B4-BE49-F238E27FC236}">
                <a16:creationId xmlns:a16="http://schemas.microsoft.com/office/drawing/2014/main" id="{4C7EFA00-409F-57CE-5F1B-E733468E78C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39766" y="1563257"/>
            <a:ext cx="360000" cy="360000"/>
          </a:xfrm>
          <a:prstGeom prst="rect">
            <a:avLst/>
          </a:prstGeom>
        </p:spPr>
      </p:pic>
      <p:sp>
        <p:nvSpPr>
          <p:cNvPr id="9" name="Rettangolo 7">
            <a:extLst>
              <a:ext uri="{FF2B5EF4-FFF2-40B4-BE49-F238E27FC236}">
                <a16:creationId xmlns:a16="http://schemas.microsoft.com/office/drawing/2014/main" id="{92CCFE40-5159-6302-7A57-574B4994D817}"/>
              </a:ext>
            </a:extLst>
          </p:cNvPr>
          <p:cNvSpPr/>
          <p:nvPr/>
        </p:nvSpPr>
        <p:spPr>
          <a:xfrm>
            <a:off x="1098540" y="3870180"/>
            <a:ext cx="7636751" cy="710820"/>
          </a:xfrm>
          <a:prstGeom prst="rect">
            <a:avLst/>
          </a:prstGeom>
          <a:noFill/>
          <a:ln w="0">
            <a:solidFill>
              <a:srgbClr val="00A5D0"/>
            </a:solidFill>
          </a:ln>
        </p:spPr>
        <p:style>
          <a:lnRef idx="0">
            <a:scrgbClr r="0" g="0" b="0"/>
          </a:lnRef>
          <a:fillRef idx="0">
            <a:scrgbClr r="0" g="0" b="0"/>
          </a:fillRef>
          <a:effectRef idx="0">
            <a:scrgbClr r="0" g="0" b="0"/>
          </a:effectRef>
          <a:fontRef idx="minor"/>
        </p:style>
        <p:txBody>
          <a:bodyPr lIns="90000" tIns="45000" rIns="90000" bIns="45000" anchor="t">
            <a:noAutofit/>
          </a:bodyPr>
          <a:lstStyle/>
          <a:p>
            <a:pPr marL="539750" algn="just">
              <a:lnSpc>
                <a:spcPts val="1500"/>
              </a:lnSpc>
              <a:buClr>
                <a:srgbClr val="00A5D0"/>
              </a:buClr>
              <a:tabLst>
                <a:tab pos="539750" algn="l"/>
              </a:tabLst>
            </a:pPr>
            <a:r>
              <a:rPr lang="it-IT" sz="1200" b="1" strike="noStrike" dirty="0">
                <a:solidFill>
                  <a:srgbClr val="28323C"/>
                </a:solidFill>
                <a:effectLst/>
                <a:uFillTx/>
                <a:latin typeface="Lato Light"/>
                <a:ea typeface="DejaVu Sans"/>
              </a:rPr>
              <a:t>Criticità economica del corrispettivo CM</a:t>
            </a:r>
            <a:r>
              <a:rPr lang="it-IT" sz="1200" b="1" strike="noStrike" baseline="-25000" dirty="0">
                <a:solidFill>
                  <a:srgbClr val="28323C"/>
                </a:solidFill>
                <a:effectLst/>
                <a:uFillTx/>
                <a:latin typeface="Lato Light"/>
                <a:ea typeface="DejaVu Sans"/>
              </a:rPr>
              <a:t>CF </a:t>
            </a:r>
            <a:r>
              <a:rPr lang="it-IT" sz="1200" b="1" strike="noStrike" baseline="30000" dirty="0" err="1">
                <a:solidFill>
                  <a:srgbClr val="28323C"/>
                </a:solidFill>
                <a:effectLst/>
                <a:uFillTx/>
                <a:latin typeface="Lato Light"/>
                <a:ea typeface="DejaVu Sans"/>
              </a:rPr>
              <a:t>pdr</a:t>
            </a:r>
            <a:endParaRPr lang="it-IT" sz="1200" b="1" strike="noStrike" baseline="30000" dirty="0">
              <a:solidFill>
                <a:srgbClr val="28323C"/>
              </a:solidFill>
              <a:effectLst/>
              <a:uFillTx/>
              <a:latin typeface="Lato Light"/>
              <a:ea typeface="DejaVu Sans"/>
            </a:endParaRPr>
          </a:p>
          <a:p>
            <a:pPr marL="539750" algn="just">
              <a:lnSpc>
                <a:spcPts val="1500"/>
              </a:lnSpc>
              <a:buClr>
                <a:srgbClr val="00A5D0"/>
              </a:buClr>
              <a:tabLst>
                <a:tab pos="539750" algn="l"/>
              </a:tabLst>
            </a:pPr>
            <a:endParaRPr lang="it-IT" sz="1200" b="1" strike="noStrike" baseline="30000" dirty="0">
              <a:solidFill>
                <a:srgbClr val="28323C"/>
              </a:solidFill>
              <a:effectLst/>
              <a:uFillTx/>
              <a:latin typeface="Lato Light"/>
              <a:ea typeface="DejaVu Sans"/>
            </a:endParaRPr>
          </a:p>
          <a:p>
            <a:pPr marL="539750" lvl="0">
              <a:buClr>
                <a:srgbClr val="00A5D0"/>
              </a:buClr>
              <a:buFont typeface="Lato Light" panose="020F0502020204030203" pitchFamily="34" charset="0"/>
              <a:buChar char="→"/>
              <a:tabLst>
                <a:tab pos="720725" algn="l"/>
              </a:tabLst>
            </a:pPr>
            <a:r>
              <a:rPr lang="it-IT" sz="1200" dirty="0">
                <a:solidFill>
                  <a:srgbClr val="28323C"/>
                </a:solidFill>
                <a:latin typeface="Lato Light" panose="020F0502020204030203" pitchFamily="34" charset="0"/>
                <a:cs typeface="Lato Light" panose="020F0502020204030203" pitchFamily="34" charset="0"/>
              </a:rPr>
              <a:t> Mancato equilibrio economico per la fascia 200-1.200 Smc/h</a:t>
            </a:r>
          </a:p>
          <a:p>
            <a:pPr marL="539750" lvl="0">
              <a:buClr>
                <a:srgbClr val="00A5D0"/>
              </a:buClr>
              <a:buFont typeface="Lato Light" panose="020F0502020204030203" pitchFamily="34" charset="0"/>
              <a:buChar char="→"/>
              <a:tabLst>
                <a:tab pos="720725" algn="l"/>
              </a:tabLst>
            </a:pPr>
            <a:endParaRPr lang="it-IT" sz="1000" dirty="0">
              <a:solidFill>
                <a:srgbClr val="28323C"/>
              </a:solidFill>
              <a:latin typeface="Lato Light" panose="020F0502020204030203" pitchFamily="34" charset="0"/>
              <a:cs typeface="Lato Light" panose="020F0502020204030203" pitchFamily="34" charset="0"/>
            </a:endParaRPr>
          </a:p>
          <a:p>
            <a:pPr marL="539750" algn="just" defTabSz="914400">
              <a:lnSpc>
                <a:spcPts val="1500"/>
              </a:lnSpc>
              <a:buClr>
                <a:srgbClr val="00A5D0"/>
              </a:buClr>
              <a:tabLst>
                <a:tab pos="539750" algn="l"/>
              </a:tabLst>
            </a:pPr>
            <a:r>
              <a:rPr lang="it-IT" sz="1200" b="0" i="1" u="none" strike="noStrike" dirty="0">
                <a:solidFill>
                  <a:srgbClr val="28323C"/>
                </a:solidFill>
                <a:effectLst/>
                <a:uFillTx/>
                <a:latin typeface="Lato Light"/>
                <a:ea typeface="DejaVu Sans"/>
              </a:rPr>
              <a:t> </a:t>
            </a:r>
            <a:endParaRPr lang="it-IT" sz="1200" b="0" u="none" strike="noStrike" dirty="0">
              <a:solidFill>
                <a:srgbClr val="000000"/>
              </a:solidFill>
              <a:effectLst/>
              <a:uFillTx/>
              <a:latin typeface="Arial"/>
            </a:endParaRPr>
          </a:p>
        </p:txBody>
      </p:sp>
      <p:sp>
        <p:nvSpPr>
          <p:cNvPr id="11" name="Rettangolo 7">
            <a:extLst>
              <a:ext uri="{FF2B5EF4-FFF2-40B4-BE49-F238E27FC236}">
                <a16:creationId xmlns:a16="http://schemas.microsoft.com/office/drawing/2014/main" id="{4B9C93AD-4DD2-5436-8E42-8DFF07FBC27B}"/>
              </a:ext>
            </a:extLst>
          </p:cNvPr>
          <p:cNvSpPr/>
          <p:nvPr/>
        </p:nvSpPr>
        <p:spPr>
          <a:xfrm>
            <a:off x="1098540" y="858305"/>
            <a:ext cx="7636751" cy="49002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181080" indent="-181080" algn="just">
              <a:lnSpc>
                <a:spcPts val="1500"/>
              </a:lnSpc>
              <a:buClr>
                <a:srgbClr val="00A5D0"/>
              </a:buClr>
              <a:buFont typeface="Wingdings" charset="2"/>
              <a:buChar char=""/>
              <a:tabLst>
                <a:tab pos="90488" algn="l"/>
              </a:tabLst>
            </a:pPr>
            <a:r>
              <a:rPr lang="it-IT" sz="1400" b="1" dirty="0">
                <a:solidFill>
                  <a:srgbClr val="28323C"/>
                </a:solidFill>
                <a:latin typeface="Lato Light"/>
              </a:rPr>
              <a:t>DCO 165/2026/R/Gas «Criteri di regolazione tariffaria e della qualità per il servizio di trasporto e misura del gas naturale per il 7PRT». </a:t>
            </a:r>
          </a:p>
        </p:txBody>
      </p:sp>
    </p:spTree>
    <p:extLst>
      <p:ext uri="{BB962C8B-B14F-4D97-AF65-F5344CB8AC3E}">
        <p14:creationId xmlns:p14="http://schemas.microsoft.com/office/powerpoint/2010/main" val="2935203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94C68-6F02-BB7B-4658-840694C15F8C}"/>
            </a:ext>
          </a:extLst>
        </p:cNvPr>
        <p:cNvGrpSpPr/>
        <p:nvPr/>
      </p:nvGrpSpPr>
      <p:grpSpPr>
        <a:xfrm>
          <a:off x="0" y="0"/>
          <a:ext cx="0" cy="0"/>
          <a:chOff x="0" y="0"/>
          <a:chExt cx="0" cy="0"/>
        </a:xfrm>
      </p:grpSpPr>
      <p:cxnSp>
        <p:nvCxnSpPr>
          <p:cNvPr id="120" name="Connettore 1 6">
            <a:extLst>
              <a:ext uri="{FF2B5EF4-FFF2-40B4-BE49-F238E27FC236}">
                <a16:creationId xmlns:a16="http://schemas.microsoft.com/office/drawing/2014/main" id="{7FF349DD-4DAA-F7F5-18DA-192C20ACBDE4}"/>
              </a:ext>
            </a:extLst>
          </p:cNvPr>
          <p:cNvCxnSpPr/>
          <p:nvPr/>
        </p:nvCxnSpPr>
        <p:spPr>
          <a:xfrm flipH="1">
            <a:off x="4358160" y="778320"/>
            <a:ext cx="1370160" cy="360"/>
          </a:xfrm>
          <a:prstGeom prst="straightConnector1">
            <a:avLst/>
          </a:prstGeom>
          <a:ln w="28575">
            <a:solidFill>
              <a:srgbClr val="00A5D0"/>
            </a:solidFill>
            <a:round/>
          </a:ln>
        </p:spPr>
      </p:cxnSp>
      <p:sp>
        <p:nvSpPr>
          <p:cNvPr id="123" name="PlaceHolder 1">
            <a:extLst>
              <a:ext uri="{FF2B5EF4-FFF2-40B4-BE49-F238E27FC236}">
                <a16:creationId xmlns:a16="http://schemas.microsoft.com/office/drawing/2014/main" id="{EDEEDD33-6823-4838-006C-C1365AA6128C}"/>
              </a:ext>
            </a:extLst>
          </p:cNvPr>
          <p:cNvSpPr>
            <a:spLocks noGrp="1"/>
          </p:cNvSpPr>
          <p:nvPr>
            <p:ph type="sldNum" idx="7"/>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DEEE2EEE-F063-4757-8006-9D6492AAFFFD}" type="slidenum">
              <a:rPr lang="it-IT" sz="800" b="0" u="none" strike="noStrike">
                <a:solidFill>
                  <a:schemeClr val="dk1">
                    <a:lumMod val="95000"/>
                    <a:lumOff val="5000"/>
                  </a:schemeClr>
                </a:solidFill>
                <a:effectLst/>
                <a:uFillTx/>
                <a:latin typeface="Lato Light"/>
              </a:rPr>
              <a:t>15</a:t>
            </a:fld>
            <a:endParaRPr lang="it-IT" sz="800" b="0" u="none" strike="noStrike">
              <a:solidFill>
                <a:srgbClr val="000000"/>
              </a:solidFill>
              <a:effectLst/>
              <a:uFillTx/>
              <a:latin typeface="Times New Roman"/>
            </a:endParaRPr>
          </a:p>
        </p:txBody>
      </p:sp>
      <p:sp>
        <p:nvSpPr>
          <p:cNvPr id="2" name="Rettangolo 4">
            <a:extLst>
              <a:ext uri="{FF2B5EF4-FFF2-40B4-BE49-F238E27FC236}">
                <a16:creationId xmlns:a16="http://schemas.microsoft.com/office/drawing/2014/main" id="{D924CB4A-3981-B86C-05CC-50AC4C882C6E}"/>
              </a:ext>
            </a:extLst>
          </p:cNvPr>
          <p:cNvSpPr/>
          <p:nvPr/>
        </p:nvSpPr>
        <p:spPr>
          <a:xfrm>
            <a:off x="4505129" y="357120"/>
            <a:ext cx="1076234" cy="367878"/>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914400">
              <a:lnSpc>
                <a:spcPct val="100000"/>
              </a:lnSpc>
            </a:pPr>
            <a:r>
              <a:rPr lang="it-IT" u="none" strike="noStrike" dirty="0">
                <a:solidFill>
                  <a:srgbClr val="28323C"/>
                </a:solidFill>
                <a:effectLst/>
                <a:uFillTx/>
                <a:latin typeface="Lato Light"/>
                <a:ea typeface="DejaVu Sans"/>
              </a:rPr>
              <a:t>Richieste</a:t>
            </a:r>
          </a:p>
        </p:txBody>
      </p:sp>
      <p:graphicFrame>
        <p:nvGraphicFramePr>
          <p:cNvPr id="4" name="Tabella 3">
            <a:extLst>
              <a:ext uri="{FF2B5EF4-FFF2-40B4-BE49-F238E27FC236}">
                <a16:creationId xmlns:a16="http://schemas.microsoft.com/office/drawing/2014/main" id="{9B243A4A-9768-14BE-1859-D51BC0AE9FC0}"/>
              </a:ext>
            </a:extLst>
          </p:cNvPr>
          <p:cNvGraphicFramePr>
            <a:graphicFrameLocks noGrp="1"/>
          </p:cNvGraphicFramePr>
          <p:nvPr>
            <p:extLst>
              <p:ext uri="{D42A27DB-BD31-4B8C-83A1-F6EECF244321}">
                <p14:modId xmlns:p14="http://schemas.microsoft.com/office/powerpoint/2010/main" val="2328317606"/>
              </p:ext>
            </p:extLst>
          </p:nvPr>
        </p:nvGraphicFramePr>
        <p:xfrm>
          <a:off x="1333499" y="2571750"/>
          <a:ext cx="7045040" cy="1954156"/>
        </p:xfrm>
        <a:graphic>
          <a:graphicData uri="http://schemas.openxmlformats.org/drawingml/2006/table">
            <a:tbl>
              <a:tblPr firstRow="1" firstCol="1" bandRow="1"/>
              <a:tblGrid>
                <a:gridCol w="2279073">
                  <a:extLst>
                    <a:ext uri="{9D8B030D-6E8A-4147-A177-3AD203B41FA5}">
                      <a16:colId xmlns:a16="http://schemas.microsoft.com/office/drawing/2014/main" val="3800669112"/>
                    </a:ext>
                  </a:extLst>
                </a:gridCol>
                <a:gridCol w="1333501">
                  <a:extLst>
                    <a:ext uri="{9D8B030D-6E8A-4147-A177-3AD203B41FA5}">
                      <a16:colId xmlns:a16="http://schemas.microsoft.com/office/drawing/2014/main" val="4219988316"/>
                    </a:ext>
                  </a:extLst>
                </a:gridCol>
                <a:gridCol w="1671206">
                  <a:extLst>
                    <a:ext uri="{9D8B030D-6E8A-4147-A177-3AD203B41FA5}">
                      <a16:colId xmlns:a16="http://schemas.microsoft.com/office/drawing/2014/main" val="710872690"/>
                    </a:ext>
                  </a:extLst>
                </a:gridCol>
                <a:gridCol w="1761260">
                  <a:extLst>
                    <a:ext uri="{9D8B030D-6E8A-4147-A177-3AD203B41FA5}">
                      <a16:colId xmlns:a16="http://schemas.microsoft.com/office/drawing/2014/main" val="3386380849"/>
                    </a:ext>
                  </a:extLst>
                </a:gridCol>
              </a:tblGrid>
              <a:tr h="442156">
                <a:tc>
                  <a:txBody>
                    <a:bodyPr/>
                    <a:lstStyle/>
                    <a:p>
                      <a:pPr algn="just">
                        <a:lnSpc>
                          <a:spcPct val="115000"/>
                        </a:lnSpc>
                        <a:buNone/>
                      </a:pPr>
                      <a:r>
                        <a:rPr lang="it-IT" sz="1000" b="1"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Classe di Portata</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p>
                      <a:pPr algn="just">
                        <a:lnSpc>
                          <a:spcPct val="115000"/>
                        </a:lnSpc>
                        <a:buNone/>
                      </a:pPr>
                      <a:r>
                        <a:rPr lang="it-IT" sz="1000" b="1"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[Qero]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b="1"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Corrispettivo </a:t>
                      </a:r>
                      <a:r>
                        <a:rPr lang="it-IT" sz="1000" b="1" i="1" dirty="0" err="1">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metering</a:t>
                      </a:r>
                      <a:r>
                        <a:rPr lang="it-IT" sz="1000" b="1"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 2026 previgente [€]</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b="1"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Corrispettivo </a:t>
                      </a:r>
                      <a:r>
                        <a:rPr lang="it-IT" sz="1000" b="1" i="1" dirty="0" err="1">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metering</a:t>
                      </a:r>
                      <a:r>
                        <a:rPr lang="it-IT" sz="1000" b="1" i="1"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 </a:t>
                      </a:r>
                      <a:r>
                        <a:rPr lang="it-IT" sz="1000" b="1"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2026 Proposto (DCO) [€]</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b="1"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Corrispettivo </a:t>
                      </a:r>
                      <a:r>
                        <a:rPr lang="it-IT" sz="1000" b="1" i="1" dirty="0" err="1">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metering</a:t>
                      </a:r>
                      <a:r>
                        <a:rPr lang="it-IT" sz="1000" b="1"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 2026 Proposto dalle Scriventi</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66504"/>
                  </a:ext>
                </a:extLst>
              </a:tr>
              <a:tr h="216000">
                <a:tc>
                  <a:txBody>
                    <a:bodyPr/>
                    <a:lstStyle/>
                    <a:p>
                      <a:pPr algn="l">
                        <a:lnSpc>
                          <a:spcPct val="115000"/>
                        </a:lnSpc>
                        <a:buNone/>
                      </a:pPr>
                      <a:r>
                        <a:rPr lang="it-IT" sz="1000"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Qero ≤ 16 Smc/h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31</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31</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31</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7221743"/>
                  </a:ext>
                </a:extLst>
              </a:tr>
              <a:tr h="216000">
                <a:tc>
                  <a:txBody>
                    <a:bodyPr/>
                    <a:lstStyle/>
                    <a:p>
                      <a:pPr algn="l">
                        <a:lnSpc>
                          <a:spcPct val="115000"/>
                        </a:lnSpc>
                        <a:buNone/>
                      </a:pPr>
                      <a:r>
                        <a:rPr lang="it-IT" sz="1000"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16 Smc/h &lt; Qero ≤ 65 Smc/h</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204</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204</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204</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53245285"/>
                  </a:ext>
                </a:extLst>
              </a:tr>
              <a:tr h="216000">
                <a:tc>
                  <a:txBody>
                    <a:bodyPr/>
                    <a:lstStyle/>
                    <a:p>
                      <a:pPr algn="l">
                        <a:lnSpc>
                          <a:spcPct val="115000"/>
                        </a:lnSpc>
                        <a:buNone/>
                      </a:pPr>
                      <a:r>
                        <a:rPr lang="it-IT" sz="1000"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65 Smc/h &lt; Qero ≤ 200 Smc/h</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459</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459</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459</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6664399"/>
                  </a:ext>
                </a:extLst>
              </a:tr>
              <a:tr h="216000">
                <a:tc>
                  <a:txBody>
                    <a:bodyPr/>
                    <a:lstStyle/>
                    <a:p>
                      <a:pPr algn="l">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200 Smc/h &lt; Qero ≤ 1.200 Smc/h</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5.197</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5.050</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b="1"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1.550</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3734733"/>
                  </a:ext>
                </a:extLst>
              </a:tr>
              <a:tr h="216000">
                <a:tc>
                  <a:txBody>
                    <a:bodyPr/>
                    <a:lstStyle/>
                    <a:p>
                      <a:pPr algn="l">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1.200 Smc/h &lt; Qero ≤ 4.000 Smc/h</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it-IT"/>
                    </a:p>
                  </a:txBody>
                  <a:tcPr/>
                </a:tc>
                <a:tc>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5.400</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5.400</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99431652"/>
                  </a:ext>
                </a:extLst>
              </a:tr>
              <a:tr h="216000">
                <a:tc>
                  <a:txBody>
                    <a:bodyPr/>
                    <a:lstStyle/>
                    <a:p>
                      <a:pPr algn="l">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4.000 Smc/h &lt; Qero ≤ 30.000 Smc/h</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8.152</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6.600</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6.600</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8221057"/>
                  </a:ext>
                </a:extLst>
              </a:tr>
              <a:tr h="216000">
                <a:tc>
                  <a:txBody>
                    <a:bodyPr/>
                    <a:lstStyle/>
                    <a:p>
                      <a:pPr algn="l">
                        <a:lnSpc>
                          <a:spcPct val="115000"/>
                        </a:lnSpc>
                        <a:buNone/>
                      </a:pPr>
                      <a:r>
                        <a:rPr lang="it-IT" sz="1000"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Qero ≥ 30.000 Smc/h</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it-IT"/>
                    </a:p>
                  </a:txBody>
                  <a:tcPr/>
                </a:tc>
                <a:tc>
                  <a:txBody>
                    <a:bodyPr/>
                    <a:lstStyle/>
                    <a:p>
                      <a:pPr algn="just">
                        <a:lnSpc>
                          <a:spcPct val="115000"/>
                        </a:lnSpc>
                        <a:buNone/>
                      </a:pPr>
                      <a:r>
                        <a:rPr lang="it-IT" sz="100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10.100</a:t>
                      </a:r>
                      <a:endParaRPr lang="it-IT" sz="120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buNone/>
                      </a:pPr>
                      <a:r>
                        <a:rPr lang="it-IT" sz="1000" dirty="0">
                          <a:solidFill>
                            <a:srgbClr val="28323C"/>
                          </a:solidFill>
                          <a:effectLst/>
                          <a:uFill>
                            <a:solidFill>
                              <a:srgbClr val="000000"/>
                            </a:solidFill>
                          </a:uFill>
                          <a:latin typeface="Lato Light" panose="020F0502020204030203" pitchFamily="34" charset="0"/>
                          <a:ea typeface="Lato Light" panose="020F0502020204030203" pitchFamily="34" charset="0"/>
                          <a:cs typeface="Cambria" panose="02040503050406030204" pitchFamily="18" charset="0"/>
                        </a:rPr>
                        <a:t>10.100</a:t>
                      </a:r>
                      <a:endParaRPr lang="it-IT" sz="1200" dirty="0">
                        <a:solidFill>
                          <a:srgbClr val="28323C"/>
                        </a:solidFill>
                        <a:effectLst/>
                        <a:uFill>
                          <a:solidFill>
                            <a:srgbClr val="000000"/>
                          </a:solidFill>
                        </a:uFill>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01279869"/>
                  </a:ext>
                </a:extLst>
              </a:tr>
            </a:tbl>
          </a:graphicData>
        </a:graphic>
      </p:graphicFrame>
      <p:sp>
        <p:nvSpPr>
          <p:cNvPr id="6" name="CasellaDiTesto 3">
            <a:extLst>
              <a:ext uri="{FF2B5EF4-FFF2-40B4-BE49-F238E27FC236}">
                <a16:creationId xmlns:a16="http://schemas.microsoft.com/office/drawing/2014/main" id="{C58231BA-C1A0-EDA6-778C-546C5B7E646D}"/>
              </a:ext>
            </a:extLst>
          </p:cNvPr>
          <p:cNvSpPr/>
          <p:nvPr/>
        </p:nvSpPr>
        <p:spPr>
          <a:xfrm>
            <a:off x="1048119" y="745965"/>
            <a:ext cx="7615800" cy="161623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just" defTabSz="457200">
              <a:lnSpc>
                <a:spcPct val="100000"/>
              </a:lnSpc>
              <a:spcBef>
                <a:spcPts val="374"/>
              </a:spcBef>
            </a:pPr>
            <a:endParaRPr lang="it-IT" sz="1000" b="0" u="none" strike="noStrike" dirty="0">
              <a:solidFill>
                <a:srgbClr val="000000"/>
              </a:solidFill>
              <a:effectLst/>
              <a:uFillTx/>
              <a:latin typeface="Arial"/>
            </a:endParaRPr>
          </a:p>
          <a:p>
            <a:pPr marL="171360" indent="-171360" algn="just" defTabSz="914400">
              <a:lnSpc>
                <a:spcPct val="100000"/>
              </a:lnSpc>
              <a:spcBef>
                <a:spcPts val="374"/>
              </a:spcBef>
              <a:buClr>
                <a:srgbClr val="00A5D0"/>
              </a:buClr>
              <a:buFont typeface="Wingdings" charset="2"/>
              <a:buChar char=""/>
            </a:pPr>
            <a:r>
              <a:rPr lang="it-IT" sz="1200" b="0" u="none" strike="noStrike" dirty="0">
                <a:solidFill>
                  <a:srgbClr val="404040"/>
                </a:solidFill>
                <a:effectLst/>
                <a:uFillTx/>
                <a:latin typeface="Lato Light"/>
                <a:ea typeface="Verdana"/>
              </a:rPr>
              <a:t>Alla luce di quanto esposto, le Scriventi chiedono </a:t>
            </a:r>
            <a:r>
              <a:rPr lang="it-IT" sz="1200" dirty="0">
                <a:solidFill>
                  <a:srgbClr val="404040"/>
                </a:solidFill>
                <a:latin typeface="Lato Light"/>
                <a:ea typeface="Verdana"/>
              </a:rPr>
              <a:t>ad</a:t>
            </a:r>
            <a:r>
              <a:rPr lang="it-IT" sz="1200" b="0" u="none" strike="noStrike" dirty="0">
                <a:solidFill>
                  <a:srgbClr val="404040"/>
                </a:solidFill>
                <a:effectLst/>
                <a:uFillTx/>
                <a:latin typeface="Lato Light"/>
                <a:ea typeface="Verdana"/>
              </a:rPr>
              <a:t> ARERA di:</a:t>
            </a:r>
          </a:p>
          <a:p>
            <a:pPr marL="360363" indent="-180975" algn="just" defTabSz="914400">
              <a:lnSpc>
                <a:spcPct val="100000"/>
              </a:lnSpc>
              <a:spcBef>
                <a:spcPts val="374"/>
              </a:spcBef>
              <a:buClr>
                <a:srgbClr val="00A5D0"/>
              </a:buClr>
              <a:buFont typeface="Wingdings" panose="05000000000000000000" pitchFamily="2" charset="2"/>
              <a:buChar char=""/>
            </a:pPr>
            <a:r>
              <a:rPr lang="it-IT" sz="1200" b="1" dirty="0">
                <a:solidFill>
                  <a:srgbClr val="28323C"/>
                </a:solidFill>
                <a:latin typeface="Lato Light" panose="020F0502020204030203" pitchFamily="34" charset="0"/>
                <a:cs typeface="Lato Light" panose="020F0502020204030203" pitchFamily="34" charset="0"/>
              </a:rPr>
              <a:t>R</a:t>
            </a:r>
            <a:r>
              <a:rPr lang="it-IT" sz="1200" b="1" u="none" strike="noStrike" dirty="0">
                <a:solidFill>
                  <a:srgbClr val="28323C"/>
                </a:solidFill>
                <a:effectLst/>
                <a:uFillTx/>
                <a:latin typeface="Lato Light" panose="020F0502020204030203" pitchFamily="34" charset="0"/>
                <a:cs typeface="Lato Light" panose="020F0502020204030203" pitchFamily="34" charset="0"/>
              </a:rPr>
              <a:t>iparametrare il valore del corrispettivo di </a:t>
            </a:r>
            <a:r>
              <a:rPr lang="it-IT" sz="1200" b="1" i="1" u="none" strike="noStrike" dirty="0" err="1">
                <a:solidFill>
                  <a:srgbClr val="28323C"/>
                </a:solidFill>
                <a:effectLst/>
                <a:uFillTx/>
                <a:latin typeface="Lato Light" panose="020F0502020204030203" pitchFamily="34" charset="0"/>
                <a:cs typeface="Lato Light" panose="020F0502020204030203" pitchFamily="34" charset="0"/>
              </a:rPr>
              <a:t>metering</a:t>
            </a:r>
            <a:r>
              <a:rPr lang="it-IT" sz="1200" b="1" u="none" strike="noStrike" dirty="0">
                <a:solidFill>
                  <a:srgbClr val="28323C"/>
                </a:solidFill>
                <a:effectLst/>
                <a:uFillTx/>
                <a:latin typeface="Lato Light" panose="020F0502020204030203" pitchFamily="34" charset="0"/>
                <a:cs typeface="Lato Light" panose="020F0502020204030203" pitchFamily="34" charset="0"/>
              </a:rPr>
              <a:t> per la classe di portata 200 Smc/h&lt;Qero ≤1.200 Smc/h, a 1.550 €/anno/PDR</a:t>
            </a:r>
            <a:r>
              <a:rPr lang="it-IT" sz="1200" b="0" u="none" strike="noStrike" dirty="0">
                <a:solidFill>
                  <a:srgbClr val="28323C"/>
                </a:solidFill>
                <a:effectLst/>
                <a:uFillTx/>
                <a:latin typeface="Lato Light" panose="020F0502020204030203" pitchFamily="34" charset="0"/>
                <a:cs typeface="Lato Light" panose="020F0502020204030203" pitchFamily="34" charset="0"/>
              </a:rPr>
              <a:t>; tale importo è coerente con un </a:t>
            </a:r>
            <a:r>
              <a:rPr lang="it-IT" sz="1200" b="1" u="none" strike="noStrike" dirty="0">
                <a:solidFill>
                  <a:srgbClr val="28323C"/>
                </a:solidFill>
                <a:effectLst/>
                <a:uFillTx/>
                <a:latin typeface="Lato Light" panose="020F0502020204030203" pitchFamily="34" charset="0"/>
                <a:cs typeface="Lato Light" panose="020F0502020204030203" pitchFamily="34" charset="0"/>
              </a:rPr>
              <a:t>criterio di proporzionalità </a:t>
            </a:r>
            <a:r>
              <a:rPr lang="it-IT" sz="1200" b="0" u="none" strike="noStrike" dirty="0">
                <a:solidFill>
                  <a:srgbClr val="28323C"/>
                </a:solidFill>
                <a:effectLst/>
                <a:uFillTx/>
                <a:latin typeface="Lato Light" panose="020F0502020204030203" pitchFamily="34" charset="0"/>
                <a:cs typeface="Lato Light" panose="020F0502020204030203" pitchFamily="34" charset="0"/>
              </a:rPr>
              <a:t>rispetto alla precedente classe unica 200 Smc/h &lt; Qero ≤ 4.000 Smc/h e consente di ricostruire una </a:t>
            </a:r>
            <a:r>
              <a:rPr lang="it-IT" sz="1200" b="1" u="none" strike="noStrike" dirty="0">
                <a:solidFill>
                  <a:srgbClr val="28323C"/>
                </a:solidFill>
                <a:effectLst/>
                <a:uFillTx/>
                <a:latin typeface="Lato Light" panose="020F0502020204030203" pitchFamily="34" charset="0"/>
                <a:cs typeface="Lato Light" panose="020F0502020204030203" pitchFamily="34" charset="0"/>
              </a:rPr>
              <a:t>progressione tariffaria più equilibrata </a:t>
            </a:r>
            <a:r>
              <a:rPr lang="it-IT" sz="1200" b="0" u="none" strike="noStrike" dirty="0">
                <a:solidFill>
                  <a:srgbClr val="28323C"/>
                </a:solidFill>
                <a:effectLst/>
                <a:uFillTx/>
                <a:latin typeface="Lato Light" panose="020F0502020204030203" pitchFamily="34" charset="0"/>
                <a:cs typeface="Lato Light" panose="020F0502020204030203" pitchFamily="34" charset="0"/>
              </a:rPr>
              <a:t>tra le diverse classi di portata;</a:t>
            </a:r>
          </a:p>
          <a:p>
            <a:pPr marL="360363" indent="-180975" algn="just" defTabSz="914400">
              <a:lnSpc>
                <a:spcPct val="100000"/>
              </a:lnSpc>
              <a:spcBef>
                <a:spcPts val="374"/>
              </a:spcBef>
              <a:buClr>
                <a:srgbClr val="00A5D0"/>
              </a:buClr>
              <a:buFont typeface="Wingdings" panose="05000000000000000000" pitchFamily="2" charset="2"/>
              <a:buChar char=""/>
            </a:pPr>
            <a:r>
              <a:rPr lang="it-IT" sz="1200" b="1" u="none" strike="noStrike" dirty="0">
                <a:solidFill>
                  <a:srgbClr val="28323C"/>
                </a:solidFill>
                <a:effectLst/>
                <a:uFillTx/>
                <a:latin typeface="Lato Light" panose="020F0502020204030203" pitchFamily="34" charset="0"/>
                <a:cs typeface="Lato Light" panose="020F0502020204030203" pitchFamily="34" charset="0"/>
              </a:rPr>
              <a:t>Adeguare l’importo cauzionale </a:t>
            </a:r>
            <a:r>
              <a:rPr lang="it-IT" sz="1200" b="0" u="none" strike="noStrike" dirty="0">
                <a:solidFill>
                  <a:srgbClr val="28323C"/>
                </a:solidFill>
                <a:effectLst/>
                <a:uFillTx/>
                <a:latin typeface="Lato Light" panose="020F0502020204030203" pitchFamily="34" charset="0"/>
                <a:cs typeface="Lato Light" panose="020F0502020204030203" pitchFamily="34" charset="0"/>
              </a:rPr>
              <a:t>richiesto dal trasportatore nei casi di cessione dell’impianto di misura, portandolo al valore riparametrato di </a:t>
            </a:r>
            <a:r>
              <a:rPr lang="it-IT" sz="1200" b="1" u="none" strike="noStrike" dirty="0">
                <a:solidFill>
                  <a:srgbClr val="28323C"/>
                </a:solidFill>
                <a:effectLst/>
                <a:uFillTx/>
                <a:latin typeface="Lato Light" panose="020F0502020204030203" pitchFamily="34" charset="0"/>
                <a:cs typeface="Lato Light" panose="020F0502020204030203" pitchFamily="34" charset="0"/>
              </a:rPr>
              <a:t>1.550 euro.</a:t>
            </a:r>
          </a:p>
          <a:p>
            <a:pPr algn="just" defTabSz="914400">
              <a:lnSpc>
                <a:spcPct val="100000"/>
              </a:lnSpc>
              <a:spcBef>
                <a:spcPts val="374"/>
              </a:spcBef>
            </a:pPr>
            <a:endParaRPr lang="it-IT" sz="1200" b="0" u="none" strike="noStrike" dirty="0">
              <a:solidFill>
                <a:srgbClr val="000000"/>
              </a:solidFill>
              <a:effectLst/>
              <a:uFillTx/>
              <a:latin typeface="Arial"/>
            </a:endParaRPr>
          </a:p>
        </p:txBody>
      </p:sp>
    </p:spTree>
    <p:extLst>
      <p:ext uri="{BB962C8B-B14F-4D97-AF65-F5344CB8AC3E}">
        <p14:creationId xmlns:p14="http://schemas.microsoft.com/office/powerpoint/2010/main" val="45664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C1E73-E6DB-859E-1716-933A9F054A47}"/>
            </a:ext>
          </a:extLst>
        </p:cNvPr>
        <p:cNvGrpSpPr/>
        <p:nvPr/>
      </p:nvGrpSpPr>
      <p:grpSpPr>
        <a:xfrm>
          <a:off x="0" y="0"/>
          <a:ext cx="0" cy="0"/>
          <a:chOff x="0" y="0"/>
          <a:chExt cx="0" cy="0"/>
        </a:xfrm>
      </p:grpSpPr>
      <p:sp>
        <p:nvSpPr>
          <p:cNvPr id="118" name="CasellaDiTesto 1">
            <a:extLst>
              <a:ext uri="{FF2B5EF4-FFF2-40B4-BE49-F238E27FC236}">
                <a16:creationId xmlns:a16="http://schemas.microsoft.com/office/drawing/2014/main" id="{FF92D4A3-C59F-6649-5322-FC19EAAC450B}"/>
              </a:ext>
            </a:extLst>
          </p:cNvPr>
          <p:cNvSpPr/>
          <p:nvPr/>
        </p:nvSpPr>
        <p:spPr>
          <a:xfrm>
            <a:off x="5186160" y="2102040"/>
            <a:ext cx="3539160" cy="276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it-IT" sz="1200" b="0" u="none" strike="noStrike" dirty="0">
                <a:solidFill>
                  <a:schemeClr val="lt1"/>
                </a:solidFill>
                <a:effectLst/>
                <a:uFillTx/>
                <a:latin typeface="Lato Light"/>
              </a:rPr>
              <a:t>Capitolo 3</a:t>
            </a:r>
            <a:endParaRPr lang="it-IT" sz="1200" b="0" u="none" strike="noStrike" dirty="0">
              <a:solidFill>
                <a:srgbClr val="000000"/>
              </a:solidFill>
              <a:effectLst/>
              <a:uFillTx/>
              <a:latin typeface="Arial"/>
            </a:endParaRPr>
          </a:p>
        </p:txBody>
      </p:sp>
      <p:sp>
        <p:nvSpPr>
          <p:cNvPr id="119" name="Rettangolo 2">
            <a:extLst>
              <a:ext uri="{FF2B5EF4-FFF2-40B4-BE49-F238E27FC236}">
                <a16:creationId xmlns:a16="http://schemas.microsoft.com/office/drawing/2014/main" id="{5E1CC3B6-DD0D-9885-577B-8882B2E90B84}"/>
              </a:ext>
            </a:extLst>
          </p:cNvPr>
          <p:cNvSpPr/>
          <p:nvPr/>
        </p:nvSpPr>
        <p:spPr>
          <a:xfrm>
            <a:off x="4900307" y="2378520"/>
            <a:ext cx="3939197" cy="1937538"/>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2400" b="0" u="none" strike="noStrike" dirty="0">
                <a:solidFill>
                  <a:srgbClr val="FFFFFF"/>
                </a:solidFill>
                <a:effectLst/>
                <a:uFillTx/>
                <a:latin typeface="Lato Medium"/>
              </a:rPr>
              <a:t>OS.21 Accompagnare il </a:t>
            </a:r>
          </a:p>
          <a:p>
            <a:pPr defTabSz="457200">
              <a:lnSpc>
                <a:spcPct val="100000"/>
              </a:lnSpc>
            </a:pPr>
            <a:r>
              <a:rPr lang="it-IT" sz="2400" b="0" u="none" strike="noStrike" dirty="0">
                <a:solidFill>
                  <a:srgbClr val="FFFFFF"/>
                </a:solidFill>
                <a:effectLst/>
                <a:uFillTx/>
                <a:latin typeface="Lato Medium"/>
              </a:rPr>
              <a:t>settore del GN in un</a:t>
            </a:r>
          </a:p>
          <a:p>
            <a:pPr defTabSz="457200">
              <a:lnSpc>
                <a:spcPct val="100000"/>
              </a:lnSpc>
            </a:pPr>
            <a:r>
              <a:rPr lang="it-IT" sz="2400" b="0" u="none" strike="noStrike" dirty="0">
                <a:solidFill>
                  <a:srgbClr val="FFFFFF"/>
                </a:solidFill>
                <a:effectLst/>
                <a:uFillTx/>
                <a:latin typeface="Lato Medium"/>
              </a:rPr>
              <a:t>ottica di decarbonizzazione:</a:t>
            </a:r>
          </a:p>
          <a:p>
            <a:pPr defTabSz="457200">
              <a:lnSpc>
                <a:spcPct val="100000"/>
              </a:lnSpc>
            </a:pPr>
            <a:r>
              <a:rPr lang="it-IT" sz="2400" u="sng" dirty="0">
                <a:solidFill>
                  <a:srgbClr val="FFFFFF"/>
                </a:solidFill>
                <a:latin typeface="Lato Medium"/>
              </a:rPr>
              <a:t>Regolazione dei sistemi</a:t>
            </a:r>
            <a:r>
              <a:rPr lang="it-IT" sz="2400" dirty="0">
                <a:solidFill>
                  <a:srgbClr val="FFFFFF"/>
                </a:solidFill>
                <a:latin typeface="Lato Medium"/>
              </a:rPr>
              <a:t> </a:t>
            </a:r>
          </a:p>
          <a:p>
            <a:pPr defTabSz="457200">
              <a:lnSpc>
                <a:spcPct val="100000"/>
              </a:lnSpc>
            </a:pPr>
            <a:r>
              <a:rPr lang="it-IT" sz="2400" u="sng" dirty="0">
                <a:solidFill>
                  <a:srgbClr val="FFFFFF"/>
                </a:solidFill>
                <a:latin typeface="Lato Medium"/>
              </a:rPr>
              <a:t>di distribuzione chiusi</a:t>
            </a:r>
            <a:endParaRPr lang="it-IT" sz="2400" b="0" u="sng" strike="noStrike" dirty="0">
              <a:solidFill>
                <a:srgbClr val="000000"/>
              </a:solidFill>
              <a:effectLst/>
              <a:uFillTx/>
              <a:latin typeface="Arial"/>
            </a:endParaRPr>
          </a:p>
        </p:txBody>
      </p:sp>
    </p:spTree>
    <p:extLst>
      <p:ext uri="{BB962C8B-B14F-4D97-AF65-F5344CB8AC3E}">
        <p14:creationId xmlns:p14="http://schemas.microsoft.com/office/powerpoint/2010/main" val="4099823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16451-8873-995A-44E2-706B1CD1E89E}"/>
            </a:ext>
          </a:extLst>
        </p:cNvPr>
        <p:cNvGrpSpPr/>
        <p:nvPr/>
      </p:nvGrpSpPr>
      <p:grpSpPr>
        <a:xfrm>
          <a:off x="0" y="0"/>
          <a:ext cx="0" cy="0"/>
          <a:chOff x="0" y="0"/>
          <a:chExt cx="0" cy="0"/>
        </a:xfrm>
      </p:grpSpPr>
      <p:cxnSp>
        <p:nvCxnSpPr>
          <p:cNvPr id="217" name="Connettore 1 6">
            <a:extLst>
              <a:ext uri="{FF2B5EF4-FFF2-40B4-BE49-F238E27FC236}">
                <a16:creationId xmlns:a16="http://schemas.microsoft.com/office/drawing/2014/main" id="{1E15A37D-1916-4F98-E080-91AFBC36AF76}"/>
              </a:ext>
            </a:extLst>
          </p:cNvPr>
          <p:cNvCxnSpPr/>
          <p:nvPr/>
        </p:nvCxnSpPr>
        <p:spPr>
          <a:xfrm flipH="1">
            <a:off x="4358160" y="778320"/>
            <a:ext cx="1370160" cy="360"/>
          </a:xfrm>
          <a:prstGeom prst="straightConnector1">
            <a:avLst/>
          </a:prstGeom>
          <a:ln w="28575">
            <a:solidFill>
              <a:srgbClr val="00A5D0"/>
            </a:solidFill>
            <a:round/>
          </a:ln>
        </p:spPr>
      </p:cxnSp>
      <p:sp>
        <p:nvSpPr>
          <p:cNvPr id="218" name="Rettangolo 20">
            <a:extLst>
              <a:ext uri="{FF2B5EF4-FFF2-40B4-BE49-F238E27FC236}">
                <a16:creationId xmlns:a16="http://schemas.microsoft.com/office/drawing/2014/main" id="{6639C3A9-C323-C2B0-BBD0-52D3745A4DAD}"/>
              </a:ext>
            </a:extLst>
          </p:cNvPr>
          <p:cNvSpPr/>
          <p:nvPr/>
        </p:nvSpPr>
        <p:spPr>
          <a:xfrm>
            <a:off x="1246680" y="365760"/>
            <a:ext cx="7593480" cy="39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000" dirty="0">
                <a:solidFill>
                  <a:srgbClr val="28323C"/>
                </a:solidFill>
                <a:latin typeface="Lato Light"/>
              </a:rPr>
              <a:t>Regolazione sistemi distribuzione chiusi: casistica autotrazione</a:t>
            </a:r>
            <a:endParaRPr lang="it-IT" sz="2000" b="0" u="none" strike="noStrike" dirty="0">
              <a:solidFill>
                <a:srgbClr val="000000"/>
              </a:solidFill>
              <a:effectLst/>
              <a:uFillTx/>
              <a:latin typeface="Arial"/>
            </a:endParaRPr>
          </a:p>
        </p:txBody>
      </p:sp>
      <p:sp>
        <p:nvSpPr>
          <p:cNvPr id="219" name="PlaceHolder 1">
            <a:extLst>
              <a:ext uri="{FF2B5EF4-FFF2-40B4-BE49-F238E27FC236}">
                <a16:creationId xmlns:a16="http://schemas.microsoft.com/office/drawing/2014/main" id="{AE918FB1-F848-066E-DCA5-9496C89FFFE1}"/>
              </a:ext>
            </a:extLst>
          </p:cNvPr>
          <p:cNvSpPr>
            <a:spLocks noGrp="1"/>
          </p:cNvSpPr>
          <p:nvPr>
            <p:ph type="sldNum" idx="21"/>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486C2352-CC10-48AE-B73C-0987DABB3894}" type="slidenum">
              <a:rPr lang="it-IT" sz="800" b="0" u="none" strike="noStrike">
                <a:solidFill>
                  <a:schemeClr val="dk1">
                    <a:lumMod val="95000"/>
                    <a:lumOff val="5000"/>
                  </a:schemeClr>
                </a:solidFill>
                <a:effectLst/>
                <a:uFillTx/>
                <a:latin typeface="Lato Light"/>
              </a:rPr>
              <a:t>17</a:t>
            </a:fld>
            <a:endParaRPr lang="it-IT" sz="800" b="0" u="none" strike="noStrike">
              <a:solidFill>
                <a:srgbClr val="000000"/>
              </a:solidFill>
              <a:effectLst/>
              <a:uFillTx/>
              <a:latin typeface="Times New Roman"/>
            </a:endParaRPr>
          </a:p>
        </p:txBody>
      </p:sp>
      <p:sp>
        <p:nvSpPr>
          <p:cNvPr id="220" name="Rettangolo 7">
            <a:extLst>
              <a:ext uri="{FF2B5EF4-FFF2-40B4-BE49-F238E27FC236}">
                <a16:creationId xmlns:a16="http://schemas.microsoft.com/office/drawing/2014/main" id="{470B02F7-AB12-3273-9ED4-3AC74899DAAE}"/>
              </a:ext>
            </a:extLst>
          </p:cNvPr>
          <p:cNvSpPr/>
          <p:nvPr/>
        </p:nvSpPr>
        <p:spPr>
          <a:xfrm>
            <a:off x="1098540" y="929719"/>
            <a:ext cx="7889400" cy="35610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181080" indent="-181080" algn="just" defTabSz="914400">
              <a:lnSpc>
                <a:spcPts val="1500"/>
              </a:lnSpc>
              <a:buClr>
                <a:srgbClr val="00A5D0"/>
              </a:buClr>
              <a:buFont typeface="Wingdings" charset="2"/>
              <a:buChar char=""/>
            </a:pPr>
            <a:r>
              <a:rPr lang="it-IT" sz="1200" b="0" u="none" strike="noStrike" dirty="0">
                <a:solidFill>
                  <a:srgbClr val="28323C"/>
                </a:solidFill>
                <a:effectLst/>
                <a:uFillTx/>
                <a:latin typeface="Lato Light"/>
              </a:rPr>
              <a:t>Nel DCO 244/2026/A l’Autorità ha espresso l'intenzione di predisporre la regolazione dei sistemi di distribuzione chiusi del gas naturale, anche mutuando per quanto possibile le disposizioni già implementate per i sistemi di distribuzione chiusi dell’energia elettrica.</a:t>
            </a:r>
          </a:p>
          <a:p>
            <a:pPr marL="181080" indent="-181080" algn="just" defTabSz="914400">
              <a:lnSpc>
                <a:spcPts val="1500"/>
              </a:lnSpc>
              <a:buClr>
                <a:srgbClr val="00A5D0"/>
              </a:buClr>
              <a:buFont typeface="Wingdings" charset="2"/>
              <a:buChar char=""/>
            </a:pPr>
            <a:endParaRPr lang="it-IT" sz="1200" b="0" u="none" strike="noStrike" dirty="0">
              <a:solidFill>
                <a:srgbClr val="28323C"/>
              </a:solidFill>
              <a:effectLst/>
              <a:uFillTx/>
              <a:latin typeface="Lato Light"/>
            </a:endParaRPr>
          </a:p>
          <a:p>
            <a:pPr marL="181080" indent="-181080" algn="just" defTabSz="914400">
              <a:lnSpc>
                <a:spcPts val="1500"/>
              </a:lnSpc>
              <a:buClr>
                <a:srgbClr val="00A5D0"/>
              </a:buClr>
              <a:buFont typeface="Wingdings" charset="2"/>
              <a:buChar char=""/>
            </a:pPr>
            <a:r>
              <a:rPr lang="it-IT" sz="1200" b="0" u="none" strike="noStrike" dirty="0">
                <a:solidFill>
                  <a:srgbClr val="28323C"/>
                </a:solidFill>
                <a:effectLst/>
                <a:uFillTx/>
                <a:latin typeface="Lato Light"/>
              </a:rPr>
              <a:t>A tal proposito, le Scriventi ritengono fondamentale rappresentare all’Autorità una configurazione impiantistica comune a molti impianti di distribuzione di gas naturale per autotrazione:</a:t>
            </a:r>
          </a:p>
          <a:p>
            <a:pPr marL="181080" indent="-181080" algn="just" defTabSz="914400">
              <a:lnSpc>
                <a:spcPts val="1500"/>
              </a:lnSpc>
              <a:buClr>
                <a:srgbClr val="00A5D0"/>
              </a:buClr>
              <a:buFont typeface="Wingdings" charset="2"/>
              <a:buChar char=""/>
            </a:pPr>
            <a:endParaRPr lang="it-IT" sz="1200" b="0" u="none" strike="noStrike" dirty="0">
              <a:solidFill>
                <a:srgbClr val="28323C"/>
              </a:solidFill>
              <a:effectLst/>
              <a:uFillTx/>
              <a:latin typeface="Lato Light"/>
            </a:endParaRPr>
          </a:p>
          <a:p>
            <a:pPr marL="351000" indent="-171360" algn="just" defTabSz="914400">
              <a:lnSpc>
                <a:spcPct val="100000"/>
              </a:lnSpc>
              <a:buClr>
                <a:srgbClr val="00A5D0"/>
              </a:buClr>
              <a:buFont typeface="Wingdings" charset="2"/>
              <a:buChar char=""/>
            </a:pPr>
            <a:r>
              <a:rPr lang="it-IT" sz="1200" b="1" u="none" strike="noStrike" dirty="0">
                <a:solidFill>
                  <a:srgbClr val="28323C"/>
                </a:solidFill>
                <a:effectLst/>
                <a:uFillTx/>
                <a:latin typeface="Lato Light"/>
                <a:ea typeface="Verdana"/>
              </a:rPr>
              <a:t>Punto di consegna principale (</a:t>
            </a:r>
            <a:r>
              <a:rPr lang="it-IT" sz="1200" b="1" u="none" strike="noStrike" dirty="0" err="1">
                <a:solidFill>
                  <a:srgbClr val="28323C"/>
                </a:solidFill>
                <a:effectLst/>
                <a:uFillTx/>
                <a:latin typeface="Lato Light"/>
                <a:ea typeface="Verdana"/>
              </a:rPr>
              <a:t>ReMi</a:t>
            </a:r>
            <a:r>
              <a:rPr lang="it-IT" sz="1200" b="1" u="none" strike="noStrike" dirty="0">
                <a:solidFill>
                  <a:srgbClr val="28323C"/>
                </a:solidFill>
                <a:effectLst/>
                <a:uFillTx/>
                <a:latin typeface="Lato Light"/>
                <a:ea typeface="Verdana"/>
              </a:rPr>
              <a:t>):</a:t>
            </a:r>
            <a:r>
              <a:rPr lang="it-IT" sz="1200" b="0" u="none" strike="noStrike" dirty="0">
                <a:solidFill>
                  <a:srgbClr val="28323C"/>
                </a:solidFill>
                <a:effectLst/>
                <a:uFillTx/>
                <a:latin typeface="Lato Light"/>
                <a:ea typeface="Verdana"/>
              </a:rPr>
              <a:t> intestato a un singolo CF (proprietario o gestore del punto vendita);</a:t>
            </a:r>
          </a:p>
          <a:p>
            <a:pPr marL="351000" indent="-171360" algn="just" defTabSz="914400">
              <a:lnSpc>
                <a:spcPct val="100000"/>
              </a:lnSpc>
              <a:buClr>
                <a:srgbClr val="00A5D0"/>
              </a:buClr>
              <a:buFont typeface="Wingdings" charset="2"/>
              <a:buChar char=""/>
            </a:pPr>
            <a:endParaRPr lang="it-IT" sz="1000" b="0" u="none" strike="noStrike" dirty="0">
              <a:solidFill>
                <a:srgbClr val="28323C"/>
              </a:solidFill>
              <a:effectLst/>
              <a:uFillTx/>
              <a:latin typeface="Lato Light"/>
              <a:ea typeface="Verdana"/>
            </a:endParaRPr>
          </a:p>
          <a:p>
            <a:pPr marL="351000" indent="-171360" algn="just" defTabSz="914400">
              <a:lnSpc>
                <a:spcPct val="100000"/>
              </a:lnSpc>
              <a:buClr>
                <a:srgbClr val="00A5D0"/>
              </a:buClr>
              <a:buFont typeface="Wingdings" charset="2"/>
              <a:buChar char=""/>
            </a:pPr>
            <a:r>
              <a:rPr lang="it-IT" sz="1200" b="1" u="none" strike="noStrike" dirty="0">
                <a:solidFill>
                  <a:srgbClr val="28323C"/>
                </a:solidFill>
                <a:effectLst/>
                <a:uFillTx/>
                <a:latin typeface="Lato Light"/>
                <a:ea typeface="Verdana"/>
              </a:rPr>
              <a:t>Presenza di sub-contatori interni:</a:t>
            </a:r>
            <a:r>
              <a:rPr lang="it-IT" sz="1200" b="0" u="none" strike="noStrike" dirty="0">
                <a:solidFill>
                  <a:srgbClr val="28323C"/>
                </a:solidFill>
                <a:effectLst/>
                <a:uFillTx/>
                <a:latin typeface="Lato Light"/>
                <a:ea typeface="Verdana"/>
              </a:rPr>
              <a:t> installati a valle del gruppo di misura principale, con la sola funzione di contabilizzare i consumi per usi ausiliari e tecnologici interni al sito (es. caldaie per il lavaggio autoveicoli o riscaldamento dei locali di servizio);</a:t>
            </a:r>
          </a:p>
          <a:p>
            <a:pPr marL="351000" indent="-171360" algn="just" defTabSz="914400">
              <a:lnSpc>
                <a:spcPct val="100000"/>
              </a:lnSpc>
              <a:buClr>
                <a:srgbClr val="00A5D0"/>
              </a:buClr>
              <a:buFont typeface="Wingdings" charset="2"/>
              <a:buChar char=""/>
            </a:pPr>
            <a:endParaRPr lang="it-IT" sz="1000" b="0" u="none" strike="noStrike" dirty="0">
              <a:solidFill>
                <a:srgbClr val="28323C"/>
              </a:solidFill>
              <a:effectLst/>
              <a:uFillTx/>
              <a:latin typeface="Lato Light"/>
              <a:ea typeface="Verdana"/>
            </a:endParaRPr>
          </a:p>
          <a:p>
            <a:pPr marL="351000" indent="-171360" algn="just" defTabSz="914400">
              <a:lnSpc>
                <a:spcPct val="100000"/>
              </a:lnSpc>
              <a:buClr>
                <a:srgbClr val="00A5D0"/>
              </a:buClr>
              <a:buFont typeface="Wingdings" charset="2"/>
              <a:buChar char=""/>
            </a:pPr>
            <a:r>
              <a:rPr lang="it-IT" sz="1200" b="1" u="none" strike="noStrike" dirty="0">
                <a:solidFill>
                  <a:srgbClr val="28323C"/>
                </a:solidFill>
                <a:effectLst/>
                <a:uFillTx/>
                <a:latin typeface="Lato Light"/>
                <a:ea typeface="Verdana"/>
              </a:rPr>
              <a:t>Coincidenza soggettiva assoluta:</a:t>
            </a:r>
            <a:r>
              <a:rPr lang="it-IT" sz="1200" b="0" u="none" strike="noStrike" dirty="0">
                <a:solidFill>
                  <a:srgbClr val="28323C"/>
                </a:solidFill>
                <a:effectLst/>
                <a:uFillTx/>
                <a:latin typeface="Lato Light"/>
                <a:ea typeface="Verdana"/>
              </a:rPr>
              <a:t> sia la linea principale destinata all'autotrazione sia le linee interne sottese ai sub-contatori sono nella disponibilità del medesimo e unico soggetto giuridico (perfetta coincidenza di codice fiscale e partita IVA).</a:t>
            </a:r>
          </a:p>
          <a:p>
            <a:pPr marL="351000" indent="-171360" algn="just" defTabSz="914400">
              <a:lnSpc>
                <a:spcPct val="100000"/>
              </a:lnSpc>
              <a:buClr>
                <a:srgbClr val="00A5D0"/>
              </a:buClr>
              <a:buFont typeface="Wingdings" charset="2"/>
              <a:buChar char=""/>
            </a:pPr>
            <a:endParaRPr lang="it-IT" sz="1000" b="0" u="none" strike="noStrike" dirty="0">
              <a:solidFill>
                <a:srgbClr val="28323C"/>
              </a:solidFill>
              <a:effectLst/>
              <a:uFillTx/>
              <a:latin typeface="Lato Light"/>
              <a:ea typeface="Verdana"/>
            </a:endParaRPr>
          </a:p>
          <a:p>
            <a:pPr marL="351000" indent="-171360" algn="just" defTabSz="914400">
              <a:lnSpc>
                <a:spcPct val="100000"/>
              </a:lnSpc>
              <a:buClr>
                <a:srgbClr val="00A5D0"/>
              </a:buClr>
              <a:buFont typeface="Wingdings" charset="2"/>
              <a:buChar char=""/>
            </a:pPr>
            <a:r>
              <a:rPr lang="it-IT" sz="1200" b="1" u="none" strike="noStrike" dirty="0">
                <a:solidFill>
                  <a:srgbClr val="28323C"/>
                </a:solidFill>
                <a:effectLst/>
                <a:uFillTx/>
                <a:latin typeface="Lato Light"/>
                <a:ea typeface="Verdana"/>
              </a:rPr>
              <a:t>Volumi interessati</a:t>
            </a:r>
            <a:r>
              <a:rPr lang="it-IT" sz="1200" b="0" u="none" strike="noStrike" dirty="0">
                <a:solidFill>
                  <a:srgbClr val="28323C"/>
                </a:solidFill>
                <a:effectLst/>
                <a:uFillTx/>
                <a:latin typeface="Lato Light"/>
                <a:ea typeface="Verdana"/>
              </a:rPr>
              <a:t>: questi usi ausiliari sono caratterizzati da volumi insignificanti (500-1.000 volte inferiori al volume autotrazione, circa 50-150 Sm</a:t>
            </a:r>
            <a:r>
              <a:rPr lang="it-IT" sz="1200" b="0" u="none" strike="noStrike" baseline="30000" dirty="0">
                <a:solidFill>
                  <a:srgbClr val="28323C"/>
                </a:solidFill>
                <a:effectLst/>
                <a:uFillTx/>
                <a:latin typeface="Lato Light"/>
                <a:ea typeface="Verdana"/>
              </a:rPr>
              <a:t>3</a:t>
            </a:r>
            <a:r>
              <a:rPr lang="it-IT" sz="1200" b="0" u="none" strike="noStrike" dirty="0">
                <a:solidFill>
                  <a:srgbClr val="28323C"/>
                </a:solidFill>
                <a:effectLst/>
                <a:uFillTx/>
                <a:latin typeface="Lato Light"/>
                <a:ea typeface="Verdana"/>
              </a:rPr>
              <a:t>/mese).</a:t>
            </a:r>
          </a:p>
        </p:txBody>
      </p:sp>
    </p:spTree>
    <p:extLst>
      <p:ext uri="{BB962C8B-B14F-4D97-AF65-F5344CB8AC3E}">
        <p14:creationId xmlns:p14="http://schemas.microsoft.com/office/powerpoint/2010/main" val="1501038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9BD3A-1247-B579-52C9-79BFA5291748}"/>
            </a:ext>
          </a:extLst>
        </p:cNvPr>
        <p:cNvGrpSpPr/>
        <p:nvPr/>
      </p:nvGrpSpPr>
      <p:grpSpPr>
        <a:xfrm>
          <a:off x="0" y="0"/>
          <a:ext cx="0" cy="0"/>
          <a:chOff x="0" y="0"/>
          <a:chExt cx="0" cy="0"/>
        </a:xfrm>
      </p:grpSpPr>
      <p:cxnSp>
        <p:nvCxnSpPr>
          <p:cNvPr id="217" name="Connettore 1 6">
            <a:extLst>
              <a:ext uri="{FF2B5EF4-FFF2-40B4-BE49-F238E27FC236}">
                <a16:creationId xmlns:a16="http://schemas.microsoft.com/office/drawing/2014/main" id="{EC17692D-E67D-A003-9B84-85706AC7C305}"/>
              </a:ext>
            </a:extLst>
          </p:cNvPr>
          <p:cNvCxnSpPr/>
          <p:nvPr/>
        </p:nvCxnSpPr>
        <p:spPr>
          <a:xfrm flipH="1">
            <a:off x="4358160" y="778320"/>
            <a:ext cx="1370160" cy="360"/>
          </a:xfrm>
          <a:prstGeom prst="straightConnector1">
            <a:avLst/>
          </a:prstGeom>
          <a:ln w="28575">
            <a:solidFill>
              <a:srgbClr val="00A5D0"/>
            </a:solidFill>
            <a:round/>
          </a:ln>
        </p:spPr>
      </p:cxnSp>
      <p:sp>
        <p:nvSpPr>
          <p:cNvPr id="218" name="Rettangolo 20">
            <a:extLst>
              <a:ext uri="{FF2B5EF4-FFF2-40B4-BE49-F238E27FC236}">
                <a16:creationId xmlns:a16="http://schemas.microsoft.com/office/drawing/2014/main" id="{EC952D1E-93EE-ED95-FF44-8911581C5148}"/>
              </a:ext>
            </a:extLst>
          </p:cNvPr>
          <p:cNvSpPr/>
          <p:nvPr/>
        </p:nvSpPr>
        <p:spPr>
          <a:xfrm>
            <a:off x="1246680" y="365760"/>
            <a:ext cx="7593480" cy="39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000" dirty="0">
                <a:solidFill>
                  <a:srgbClr val="28323C"/>
                </a:solidFill>
                <a:latin typeface="Lato Light"/>
              </a:rPr>
              <a:t>Osservazioni su Delibera 75/2026/R/gas</a:t>
            </a:r>
            <a:endParaRPr lang="it-IT" sz="2000" b="0" u="none" strike="noStrike" dirty="0">
              <a:solidFill>
                <a:srgbClr val="000000"/>
              </a:solidFill>
              <a:effectLst/>
              <a:uFillTx/>
              <a:latin typeface="Arial"/>
            </a:endParaRPr>
          </a:p>
        </p:txBody>
      </p:sp>
      <p:sp>
        <p:nvSpPr>
          <p:cNvPr id="219" name="PlaceHolder 1">
            <a:extLst>
              <a:ext uri="{FF2B5EF4-FFF2-40B4-BE49-F238E27FC236}">
                <a16:creationId xmlns:a16="http://schemas.microsoft.com/office/drawing/2014/main" id="{94DEBF4C-948A-9BA3-1FB3-8E31EEB0558F}"/>
              </a:ext>
            </a:extLst>
          </p:cNvPr>
          <p:cNvSpPr>
            <a:spLocks noGrp="1"/>
          </p:cNvSpPr>
          <p:nvPr>
            <p:ph type="sldNum" idx="21"/>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486C2352-CC10-48AE-B73C-0987DABB3894}" type="slidenum">
              <a:rPr lang="it-IT" sz="800" b="0" u="none" strike="noStrike">
                <a:solidFill>
                  <a:schemeClr val="dk1">
                    <a:lumMod val="95000"/>
                    <a:lumOff val="5000"/>
                  </a:schemeClr>
                </a:solidFill>
                <a:effectLst/>
                <a:uFillTx/>
                <a:latin typeface="Lato Light"/>
              </a:rPr>
              <a:t>18</a:t>
            </a:fld>
            <a:endParaRPr lang="it-IT" sz="800" b="0" u="none" strike="noStrike">
              <a:solidFill>
                <a:srgbClr val="000000"/>
              </a:solidFill>
              <a:effectLst/>
              <a:uFillTx/>
              <a:latin typeface="Times New Roman"/>
            </a:endParaRPr>
          </a:p>
        </p:txBody>
      </p:sp>
      <p:sp>
        <p:nvSpPr>
          <p:cNvPr id="220" name="Rettangolo 7">
            <a:extLst>
              <a:ext uri="{FF2B5EF4-FFF2-40B4-BE49-F238E27FC236}">
                <a16:creationId xmlns:a16="http://schemas.microsoft.com/office/drawing/2014/main" id="{8E57E941-9A9E-83FF-8A63-BBC96F6592B3}"/>
              </a:ext>
            </a:extLst>
          </p:cNvPr>
          <p:cNvSpPr/>
          <p:nvPr/>
        </p:nvSpPr>
        <p:spPr>
          <a:xfrm>
            <a:off x="1098540" y="1318287"/>
            <a:ext cx="7889400" cy="25069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181080" indent="-181080" algn="just" defTabSz="914400">
              <a:lnSpc>
                <a:spcPts val="1500"/>
              </a:lnSpc>
              <a:buClr>
                <a:srgbClr val="00A5D0"/>
              </a:buClr>
              <a:buFont typeface="Wingdings" charset="2"/>
              <a:buChar char=""/>
            </a:pPr>
            <a:r>
              <a:rPr lang="it-IT" sz="1200" b="0" u="none" strike="noStrike" dirty="0">
                <a:solidFill>
                  <a:srgbClr val="28323C"/>
                </a:solidFill>
                <a:effectLst/>
                <a:uFillTx/>
                <a:latin typeface="Lato Light"/>
              </a:rPr>
              <a:t>Le Scriventi evidenziano che:</a:t>
            </a:r>
          </a:p>
          <a:p>
            <a:pPr algn="just" defTabSz="914400">
              <a:lnSpc>
                <a:spcPts val="1500"/>
              </a:lnSpc>
              <a:buClr>
                <a:srgbClr val="00A5D0"/>
              </a:buClr>
            </a:pPr>
            <a:endParaRPr lang="it-IT" sz="1200" b="0" u="none" strike="noStrike" dirty="0">
              <a:solidFill>
                <a:srgbClr val="28323C"/>
              </a:solidFill>
              <a:effectLst/>
              <a:uFillTx/>
              <a:latin typeface="Lato Light"/>
            </a:endParaRPr>
          </a:p>
          <a:p>
            <a:pPr marL="351000" indent="-171360" algn="just" defTabSz="914400">
              <a:lnSpc>
                <a:spcPct val="100000"/>
              </a:lnSpc>
              <a:buClr>
                <a:srgbClr val="00A5D0"/>
              </a:buClr>
              <a:buFont typeface="Wingdings" charset="2"/>
              <a:buChar char=""/>
            </a:pPr>
            <a:r>
              <a:rPr lang="it-IT" sz="1200" b="1" u="none" strike="noStrike" dirty="0">
                <a:solidFill>
                  <a:srgbClr val="28323C"/>
                </a:solidFill>
                <a:effectLst/>
                <a:uFillTx/>
                <a:latin typeface="Lato Light"/>
                <a:ea typeface="Verdana"/>
              </a:rPr>
              <a:t>Nella Deliberazione 75/2026/R/gas </a:t>
            </a:r>
            <a:r>
              <a:rPr lang="it-IT" sz="1200" u="sng" strike="noStrike" dirty="0">
                <a:solidFill>
                  <a:srgbClr val="28323C"/>
                </a:solidFill>
                <a:effectLst/>
                <a:uFillTx/>
                <a:latin typeface="Lato Light"/>
                <a:ea typeface="Verdana"/>
              </a:rPr>
              <a:t>NON</a:t>
            </a:r>
            <a:r>
              <a:rPr lang="it-IT" sz="1200" u="none" strike="noStrike" dirty="0">
                <a:solidFill>
                  <a:srgbClr val="28323C"/>
                </a:solidFill>
                <a:effectLst/>
                <a:uFillTx/>
                <a:latin typeface="Lato Light"/>
                <a:ea typeface="Verdana"/>
              </a:rPr>
              <a:t> è riportata una formale e strutturale definizione di Rete Interna d'Utenza (RIU) gas, ma l'Autorità inquadra e descrive tale fattispecie associandola costantemente alla presenza di una "</a:t>
            </a:r>
            <a:r>
              <a:rPr lang="it-IT" sz="1200" b="1" u="none" strike="noStrike" dirty="0">
                <a:solidFill>
                  <a:srgbClr val="28323C"/>
                </a:solidFill>
                <a:effectLst/>
                <a:uFillTx/>
                <a:latin typeface="Lato Light"/>
                <a:ea typeface="Verdana"/>
              </a:rPr>
              <a:t>pluralità di clienti finali</a:t>
            </a:r>
            <a:r>
              <a:rPr lang="it-IT" sz="1200" u="none" strike="noStrike" dirty="0">
                <a:solidFill>
                  <a:srgbClr val="28323C"/>
                </a:solidFill>
                <a:effectLst/>
                <a:uFillTx/>
                <a:latin typeface="Lato Light"/>
                <a:ea typeface="Verdana"/>
              </a:rPr>
              <a:t>" (generalmente non noti all'impresa di trasporto);</a:t>
            </a:r>
          </a:p>
          <a:p>
            <a:pPr marL="351000" indent="-171360" algn="just" defTabSz="914400">
              <a:lnSpc>
                <a:spcPct val="100000"/>
              </a:lnSpc>
              <a:buClr>
                <a:srgbClr val="00A5D0"/>
              </a:buClr>
              <a:buFont typeface="Wingdings" charset="2"/>
              <a:buChar char=""/>
            </a:pPr>
            <a:endParaRPr lang="it-IT" sz="1200" b="1" u="none" strike="noStrike" dirty="0">
              <a:solidFill>
                <a:srgbClr val="28323C"/>
              </a:solidFill>
              <a:effectLst/>
              <a:uFillTx/>
              <a:latin typeface="Lato Light"/>
              <a:ea typeface="Verdana"/>
            </a:endParaRPr>
          </a:p>
          <a:p>
            <a:pPr marL="351000" indent="-171360" algn="just" defTabSz="914400">
              <a:lnSpc>
                <a:spcPct val="100000"/>
              </a:lnSpc>
              <a:buClr>
                <a:srgbClr val="00A5D0"/>
              </a:buClr>
              <a:buFont typeface="Wingdings" charset="2"/>
              <a:buChar char=""/>
            </a:pPr>
            <a:r>
              <a:rPr lang="it-IT" sz="1200" u="none" strike="noStrike" dirty="0">
                <a:solidFill>
                  <a:srgbClr val="28323C"/>
                </a:solidFill>
                <a:effectLst/>
                <a:uFillTx/>
                <a:latin typeface="Lato Light"/>
                <a:ea typeface="Verdana"/>
              </a:rPr>
              <a:t>Nella configurazione impiantistica comune a impianti di distribuzione di gas naturale per autotrazione </a:t>
            </a:r>
            <a:r>
              <a:rPr lang="it-IT" sz="1200" b="1" u="none" strike="noStrike" dirty="0">
                <a:solidFill>
                  <a:srgbClr val="28323C"/>
                </a:solidFill>
                <a:effectLst/>
                <a:uFillTx/>
                <a:latin typeface="Lato Light"/>
                <a:ea typeface="Verdana"/>
              </a:rPr>
              <a:t>manca il presupposto essenziale della pluralità di soggetti</a:t>
            </a:r>
            <a:r>
              <a:rPr lang="it-IT" sz="1200" u="none" strike="noStrike" dirty="0">
                <a:solidFill>
                  <a:srgbClr val="28323C"/>
                </a:solidFill>
                <a:effectLst/>
                <a:uFillTx/>
                <a:latin typeface="Lato Light"/>
                <a:ea typeface="Verdana"/>
              </a:rPr>
              <a:t>: la presenza di un unico cliente finale esclude a priori la configurabilità di una rete di distribuzione o di un Sistema di Distribuzione Chiuso (SDC);</a:t>
            </a:r>
          </a:p>
          <a:p>
            <a:pPr marL="351000" indent="-171360" algn="just" defTabSz="914400">
              <a:lnSpc>
                <a:spcPct val="100000"/>
              </a:lnSpc>
              <a:buClr>
                <a:srgbClr val="00A5D0"/>
              </a:buClr>
              <a:buFont typeface="Wingdings" charset="2"/>
              <a:buChar char=""/>
            </a:pPr>
            <a:endParaRPr lang="it-IT" sz="1200" b="1" u="none" strike="noStrike" dirty="0">
              <a:solidFill>
                <a:srgbClr val="28323C"/>
              </a:solidFill>
              <a:effectLst/>
              <a:uFillTx/>
              <a:latin typeface="Lato Light"/>
              <a:ea typeface="Verdana"/>
            </a:endParaRPr>
          </a:p>
          <a:p>
            <a:pPr marL="351000" indent="-171360" algn="just" defTabSz="914400">
              <a:lnSpc>
                <a:spcPct val="100000"/>
              </a:lnSpc>
              <a:buClr>
                <a:srgbClr val="00A5D0"/>
              </a:buClr>
              <a:buFont typeface="Wingdings" charset="2"/>
              <a:buChar char=""/>
            </a:pPr>
            <a:r>
              <a:rPr lang="it-IT" sz="1200" b="1" u="none" strike="noStrike" dirty="0">
                <a:solidFill>
                  <a:srgbClr val="28323C"/>
                </a:solidFill>
                <a:effectLst/>
                <a:uFillTx/>
                <a:latin typeface="Lato Light"/>
                <a:ea typeface="Verdana"/>
              </a:rPr>
              <a:t>Assenza di rischi per il bilanciamento e il sistema</a:t>
            </a:r>
          </a:p>
          <a:p>
            <a:pPr marL="357188" algn="just" defTabSz="914400">
              <a:lnSpc>
                <a:spcPct val="100000"/>
              </a:lnSpc>
              <a:buClr>
                <a:srgbClr val="00A5D0"/>
              </a:buClr>
            </a:pPr>
            <a:r>
              <a:rPr lang="it-IT" sz="1200" u="none" strike="noStrike" dirty="0">
                <a:solidFill>
                  <a:srgbClr val="28323C"/>
                </a:solidFill>
                <a:effectLst/>
                <a:uFillTx/>
                <a:latin typeface="Lato Light"/>
                <a:ea typeface="Verdana"/>
              </a:rPr>
              <a:t>l'eventualità di morosità del cliente finale comporta l'immediata sospensione della fornitura sull'intero </a:t>
            </a:r>
            <a:r>
              <a:rPr lang="it-IT" sz="1200" u="none" strike="noStrike" dirty="0" err="1">
                <a:solidFill>
                  <a:srgbClr val="28323C"/>
                </a:solidFill>
                <a:effectLst/>
                <a:uFillTx/>
                <a:latin typeface="Lato Light"/>
                <a:ea typeface="Verdana"/>
              </a:rPr>
              <a:t>ReMi</a:t>
            </a:r>
            <a:r>
              <a:rPr lang="it-IT" sz="1200" u="none" strike="noStrike" dirty="0">
                <a:solidFill>
                  <a:srgbClr val="28323C"/>
                </a:solidFill>
                <a:effectLst/>
                <a:uFillTx/>
                <a:latin typeface="Lato Light"/>
                <a:ea typeface="Verdana"/>
              </a:rPr>
              <a:t> principale, annullando alla radice qualsiasi rischio di prelievi indebiti o non allocati da parte di soggetti terzi.</a:t>
            </a:r>
          </a:p>
        </p:txBody>
      </p:sp>
    </p:spTree>
    <p:extLst>
      <p:ext uri="{BB962C8B-B14F-4D97-AF65-F5344CB8AC3E}">
        <p14:creationId xmlns:p14="http://schemas.microsoft.com/office/powerpoint/2010/main" val="3868257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E9D86-B638-2B55-373E-F3FBBD220439}"/>
            </a:ext>
          </a:extLst>
        </p:cNvPr>
        <p:cNvGrpSpPr/>
        <p:nvPr/>
      </p:nvGrpSpPr>
      <p:grpSpPr>
        <a:xfrm>
          <a:off x="0" y="0"/>
          <a:ext cx="0" cy="0"/>
          <a:chOff x="0" y="0"/>
          <a:chExt cx="0" cy="0"/>
        </a:xfrm>
      </p:grpSpPr>
      <p:cxnSp>
        <p:nvCxnSpPr>
          <p:cNvPr id="221" name="Connettore 1 6">
            <a:extLst>
              <a:ext uri="{FF2B5EF4-FFF2-40B4-BE49-F238E27FC236}">
                <a16:creationId xmlns:a16="http://schemas.microsoft.com/office/drawing/2014/main" id="{3A18B463-2830-BB9A-155A-B0EFB0FE9DCC}"/>
              </a:ext>
            </a:extLst>
          </p:cNvPr>
          <p:cNvCxnSpPr/>
          <p:nvPr/>
        </p:nvCxnSpPr>
        <p:spPr>
          <a:xfrm flipH="1">
            <a:off x="4358160" y="778320"/>
            <a:ext cx="1370160" cy="360"/>
          </a:xfrm>
          <a:prstGeom prst="straightConnector1">
            <a:avLst/>
          </a:prstGeom>
          <a:ln w="28575">
            <a:solidFill>
              <a:srgbClr val="00A5D0"/>
            </a:solidFill>
            <a:round/>
          </a:ln>
        </p:spPr>
      </p:cxnSp>
      <p:sp>
        <p:nvSpPr>
          <p:cNvPr id="222" name="Rettangolo 20">
            <a:extLst>
              <a:ext uri="{FF2B5EF4-FFF2-40B4-BE49-F238E27FC236}">
                <a16:creationId xmlns:a16="http://schemas.microsoft.com/office/drawing/2014/main" id="{32C442DD-3207-6777-0F1C-F3D0C618CAC2}"/>
              </a:ext>
            </a:extLst>
          </p:cNvPr>
          <p:cNvSpPr/>
          <p:nvPr/>
        </p:nvSpPr>
        <p:spPr>
          <a:xfrm>
            <a:off x="1246680" y="365760"/>
            <a:ext cx="7593480" cy="39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000" b="0" u="none" strike="noStrike" dirty="0">
                <a:solidFill>
                  <a:srgbClr val="28323C"/>
                </a:solidFill>
                <a:effectLst/>
                <a:uFillTx/>
                <a:latin typeface="Lato Light"/>
              </a:rPr>
              <a:t>Richiesta</a:t>
            </a:r>
            <a:endParaRPr lang="it-IT" sz="2000" b="0" u="none" strike="noStrike" dirty="0">
              <a:solidFill>
                <a:srgbClr val="000000"/>
              </a:solidFill>
              <a:effectLst/>
              <a:uFillTx/>
              <a:latin typeface="Arial"/>
            </a:endParaRPr>
          </a:p>
        </p:txBody>
      </p:sp>
      <p:sp>
        <p:nvSpPr>
          <p:cNvPr id="223" name="CasellaDiTesto 3">
            <a:extLst>
              <a:ext uri="{FF2B5EF4-FFF2-40B4-BE49-F238E27FC236}">
                <a16:creationId xmlns:a16="http://schemas.microsoft.com/office/drawing/2014/main" id="{92907A6E-9197-1087-CD3E-750F4652C1D3}"/>
              </a:ext>
            </a:extLst>
          </p:cNvPr>
          <p:cNvSpPr/>
          <p:nvPr/>
        </p:nvSpPr>
        <p:spPr>
          <a:xfrm>
            <a:off x="1073195" y="1706382"/>
            <a:ext cx="7615800" cy="1769155"/>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just" defTabSz="457200">
              <a:lnSpc>
                <a:spcPct val="100000"/>
              </a:lnSpc>
              <a:spcBef>
                <a:spcPts val="374"/>
              </a:spcBef>
            </a:pPr>
            <a:endParaRPr lang="it-IT" sz="1000" b="0" u="none" strike="noStrike" dirty="0">
              <a:solidFill>
                <a:srgbClr val="000000"/>
              </a:solidFill>
              <a:effectLst/>
              <a:uFillTx/>
              <a:latin typeface="Arial"/>
            </a:endParaRPr>
          </a:p>
          <a:p>
            <a:pPr marL="171360" indent="-171360" algn="just" defTabSz="914400">
              <a:lnSpc>
                <a:spcPct val="100000"/>
              </a:lnSpc>
              <a:spcBef>
                <a:spcPts val="374"/>
              </a:spcBef>
              <a:buClr>
                <a:srgbClr val="00A5D0"/>
              </a:buClr>
              <a:buFont typeface="Wingdings" charset="2"/>
              <a:buChar char=""/>
            </a:pPr>
            <a:r>
              <a:rPr lang="it-IT" sz="1200" dirty="0">
                <a:solidFill>
                  <a:srgbClr val="404040"/>
                </a:solidFill>
                <a:latin typeface="Lato Light"/>
                <a:ea typeface="Verdana"/>
              </a:rPr>
              <a:t>L</a:t>
            </a:r>
            <a:r>
              <a:rPr lang="it-IT" sz="1200" b="0" u="none" strike="noStrike" dirty="0">
                <a:solidFill>
                  <a:srgbClr val="404040"/>
                </a:solidFill>
                <a:effectLst/>
                <a:uFillTx/>
                <a:latin typeface="Lato Light"/>
                <a:ea typeface="Verdana"/>
              </a:rPr>
              <a:t>e Scriventi chiedono pertanto ad ARERA di:</a:t>
            </a:r>
            <a:endParaRPr lang="it-IT" sz="1200" b="0" u="none" strike="noStrike" dirty="0">
              <a:solidFill>
                <a:srgbClr val="000000"/>
              </a:solidFill>
              <a:effectLst/>
              <a:uFillTx/>
              <a:latin typeface="Arial"/>
            </a:endParaRPr>
          </a:p>
          <a:p>
            <a:pPr algn="just" defTabSz="914400">
              <a:lnSpc>
                <a:spcPct val="100000"/>
              </a:lnSpc>
              <a:spcBef>
                <a:spcPts val="374"/>
              </a:spcBef>
            </a:pPr>
            <a:endParaRPr lang="it-IT" sz="1200" b="0" u="none" strike="noStrike" dirty="0">
              <a:solidFill>
                <a:srgbClr val="000000"/>
              </a:solidFill>
              <a:effectLst/>
              <a:uFillTx/>
              <a:latin typeface="Arial"/>
            </a:endParaRPr>
          </a:p>
          <a:p>
            <a:pPr marL="351000" indent="-171360" algn="just">
              <a:spcBef>
                <a:spcPts val="374"/>
              </a:spcBef>
              <a:buClr>
                <a:srgbClr val="00A5D0"/>
              </a:buClr>
              <a:buFont typeface="Wingdings" charset="2"/>
              <a:buChar char=""/>
            </a:pPr>
            <a:r>
              <a:rPr lang="it-IT" sz="1200" b="1" u="none" strike="noStrike" dirty="0">
                <a:solidFill>
                  <a:srgbClr val="28323C"/>
                </a:solidFill>
                <a:effectLst/>
                <a:uFillTx/>
                <a:latin typeface="Lato Light"/>
                <a:ea typeface="Verdana"/>
              </a:rPr>
              <a:t>Esplicitare chiaramente, </a:t>
            </a:r>
            <a:r>
              <a:rPr lang="it-IT" sz="1200" u="none" strike="noStrike" dirty="0">
                <a:solidFill>
                  <a:srgbClr val="28323C"/>
                </a:solidFill>
                <a:effectLst/>
                <a:uFillTx/>
                <a:latin typeface="Lato Light"/>
                <a:ea typeface="Verdana"/>
              </a:rPr>
              <a:t>nell'ambito dei prossimi provvedimenti di regolazione dei </a:t>
            </a:r>
            <a:r>
              <a:rPr lang="it-IT" sz="1200" b="1" u="none" strike="noStrike" dirty="0">
                <a:solidFill>
                  <a:srgbClr val="28323C"/>
                </a:solidFill>
                <a:effectLst/>
                <a:uFillTx/>
                <a:latin typeface="Lato Light"/>
                <a:ea typeface="Verdana"/>
              </a:rPr>
              <a:t>Sistemi di Distribuzione Chiusi (SDC) e delle Reti Interne d'Utenza (RIU) gas, </a:t>
            </a:r>
            <a:r>
              <a:rPr lang="it-IT" sz="1200" u="none" strike="noStrike" dirty="0">
                <a:solidFill>
                  <a:srgbClr val="28323C"/>
                </a:solidFill>
                <a:effectLst/>
                <a:uFillTx/>
                <a:latin typeface="Lato Light"/>
                <a:ea typeface="Verdana"/>
              </a:rPr>
              <a:t>che </a:t>
            </a:r>
            <a:r>
              <a:rPr lang="it-IT" sz="1200" b="1" u="none" strike="noStrike" dirty="0">
                <a:solidFill>
                  <a:srgbClr val="28323C"/>
                </a:solidFill>
                <a:effectLst/>
                <a:uFillTx/>
                <a:latin typeface="Lato Light"/>
                <a:ea typeface="Verdana"/>
              </a:rPr>
              <a:t>le configurazioni impiantistiche caratterizzate da un unico Punto di Consegna (</a:t>
            </a:r>
            <a:r>
              <a:rPr lang="it-IT" sz="1200" b="1" u="none" strike="noStrike" dirty="0" err="1">
                <a:solidFill>
                  <a:srgbClr val="28323C"/>
                </a:solidFill>
                <a:effectLst/>
                <a:uFillTx/>
                <a:latin typeface="Lato Light"/>
                <a:ea typeface="Verdana"/>
              </a:rPr>
              <a:t>ReMi</a:t>
            </a:r>
            <a:r>
              <a:rPr lang="it-IT" sz="1200" b="1" u="none" strike="noStrike" dirty="0">
                <a:solidFill>
                  <a:srgbClr val="28323C"/>
                </a:solidFill>
                <a:effectLst/>
                <a:uFillTx/>
                <a:latin typeface="Lato Light"/>
                <a:ea typeface="Verdana"/>
              </a:rPr>
              <a:t>) e da sub-misure interne adibite a consumi propri del medesimo soggetto giuridico NON rientrano nella definizione di RIU o SDC, </a:t>
            </a:r>
            <a:r>
              <a:rPr lang="it-IT" sz="1200" u="none" strike="noStrike" dirty="0">
                <a:solidFill>
                  <a:srgbClr val="28323C"/>
                </a:solidFill>
                <a:effectLst/>
                <a:uFillTx/>
                <a:latin typeface="Lato Light"/>
                <a:ea typeface="Verdana"/>
              </a:rPr>
              <a:t>esentandole da qualsivoglia ulteriore adempimento o tracciamento regolatorio destinato alle reti con pluralità di utenti.</a:t>
            </a:r>
            <a:endParaRPr lang="it-IT" sz="1200" u="none" strike="noStrike" dirty="0">
              <a:solidFill>
                <a:srgbClr val="000000"/>
              </a:solidFill>
              <a:effectLst/>
              <a:uFillTx/>
              <a:latin typeface="Arial"/>
            </a:endParaRPr>
          </a:p>
        </p:txBody>
      </p:sp>
      <p:sp>
        <p:nvSpPr>
          <p:cNvPr id="224" name="PlaceHolder 1">
            <a:extLst>
              <a:ext uri="{FF2B5EF4-FFF2-40B4-BE49-F238E27FC236}">
                <a16:creationId xmlns:a16="http://schemas.microsoft.com/office/drawing/2014/main" id="{66B4C296-0CD8-0EB0-8080-8631A6802E55}"/>
              </a:ext>
            </a:extLst>
          </p:cNvPr>
          <p:cNvSpPr>
            <a:spLocks noGrp="1"/>
          </p:cNvSpPr>
          <p:nvPr>
            <p:ph type="sldNum" idx="22"/>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2319904F-5891-4F00-A0D8-9196EBC796E5}" type="slidenum">
              <a:rPr lang="it-IT" sz="800" b="0" u="none" strike="noStrike">
                <a:solidFill>
                  <a:schemeClr val="dk1">
                    <a:lumMod val="95000"/>
                    <a:lumOff val="5000"/>
                  </a:schemeClr>
                </a:solidFill>
                <a:effectLst/>
                <a:uFillTx/>
                <a:latin typeface="Lato Light"/>
              </a:rPr>
              <a:t>19</a:t>
            </a:fld>
            <a:endParaRPr lang="it-IT" sz="800" b="0" u="none" strike="noStrike">
              <a:solidFill>
                <a:srgbClr val="000000"/>
              </a:solidFill>
              <a:effectLst/>
              <a:uFillTx/>
              <a:latin typeface="Times New Roman"/>
            </a:endParaRPr>
          </a:p>
        </p:txBody>
      </p:sp>
    </p:spTree>
    <p:extLst>
      <p:ext uri="{BB962C8B-B14F-4D97-AF65-F5344CB8AC3E}">
        <p14:creationId xmlns:p14="http://schemas.microsoft.com/office/powerpoint/2010/main" val="1248227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ADDB0-F35B-880B-C16A-DC6F0BC5E18A}"/>
            </a:ext>
          </a:extLst>
        </p:cNvPr>
        <p:cNvGrpSpPr/>
        <p:nvPr/>
      </p:nvGrpSpPr>
      <p:grpSpPr>
        <a:xfrm>
          <a:off x="0" y="0"/>
          <a:ext cx="0" cy="0"/>
          <a:chOff x="0" y="0"/>
          <a:chExt cx="0" cy="0"/>
        </a:xfrm>
      </p:grpSpPr>
      <p:sp>
        <p:nvSpPr>
          <p:cNvPr id="118" name="CasellaDiTesto 1">
            <a:extLst>
              <a:ext uri="{FF2B5EF4-FFF2-40B4-BE49-F238E27FC236}">
                <a16:creationId xmlns:a16="http://schemas.microsoft.com/office/drawing/2014/main" id="{2C03D834-CB61-12DB-09FC-8EA247B2C17F}"/>
              </a:ext>
            </a:extLst>
          </p:cNvPr>
          <p:cNvSpPr/>
          <p:nvPr/>
        </p:nvSpPr>
        <p:spPr>
          <a:xfrm>
            <a:off x="5186160" y="2102040"/>
            <a:ext cx="3539160" cy="276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it-IT" sz="1200" b="0" u="none" strike="noStrike" dirty="0">
                <a:solidFill>
                  <a:schemeClr val="lt1"/>
                </a:solidFill>
                <a:effectLst/>
                <a:uFillTx/>
                <a:latin typeface="Lato Light"/>
              </a:rPr>
              <a:t>Capitolo 4</a:t>
            </a:r>
            <a:endParaRPr lang="it-IT" sz="1200" b="0" u="none" strike="noStrike" dirty="0">
              <a:solidFill>
                <a:srgbClr val="000000"/>
              </a:solidFill>
              <a:effectLst/>
              <a:uFillTx/>
              <a:latin typeface="Arial"/>
            </a:endParaRPr>
          </a:p>
        </p:txBody>
      </p:sp>
      <p:sp>
        <p:nvSpPr>
          <p:cNvPr id="119" name="Rettangolo 2">
            <a:extLst>
              <a:ext uri="{FF2B5EF4-FFF2-40B4-BE49-F238E27FC236}">
                <a16:creationId xmlns:a16="http://schemas.microsoft.com/office/drawing/2014/main" id="{CD9A28D4-4242-ABD8-EBEE-01BAC9D6734B}"/>
              </a:ext>
            </a:extLst>
          </p:cNvPr>
          <p:cNvSpPr/>
          <p:nvPr/>
        </p:nvSpPr>
        <p:spPr>
          <a:xfrm>
            <a:off x="4900307" y="2378520"/>
            <a:ext cx="1755907" cy="460211"/>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2400" b="0" u="none" strike="noStrike" dirty="0">
                <a:solidFill>
                  <a:srgbClr val="FFFFFF"/>
                </a:solidFill>
                <a:effectLst/>
                <a:uFillTx/>
                <a:latin typeface="Lato Medium"/>
              </a:rPr>
              <a:t>Conclusioni</a:t>
            </a:r>
            <a:endParaRPr lang="it-IT" sz="2400" b="0" u="sng" strike="noStrike" dirty="0">
              <a:solidFill>
                <a:srgbClr val="000000"/>
              </a:solidFill>
              <a:effectLst/>
              <a:uFillTx/>
              <a:latin typeface="Arial"/>
            </a:endParaRPr>
          </a:p>
        </p:txBody>
      </p:sp>
    </p:spTree>
    <p:extLst>
      <p:ext uri="{BB962C8B-B14F-4D97-AF65-F5344CB8AC3E}">
        <p14:creationId xmlns:p14="http://schemas.microsoft.com/office/powerpoint/2010/main" val="1623367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122C0-F7A7-AD17-5227-E7F2A9429138}"/>
            </a:ext>
          </a:extLst>
        </p:cNvPr>
        <p:cNvGrpSpPr/>
        <p:nvPr/>
      </p:nvGrpSpPr>
      <p:grpSpPr>
        <a:xfrm>
          <a:off x="0" y="0"/>
          <a:ext cx="0" cy="0"/>
          <a:chOff x="0" y="0"/>
          <a:chExt cx="0" cy="0"/>
        </a:xfrm>
      </p:grpSpPr>
      <p:cxnSp>
        <p:nvCxnSpPr>
          <p:cNvPr id="221" name="Connettore 1 6">
            <a:extLst>
              <a:ext uri="{FF2B5EF4-FFF2-40B4-BE49-F238E27FC236}">
                <a16:creationId xmlns:a16="http://schemas.microsoft.com/office/drawing/2014/main" id="{52CC1F46-CB3E-2F26-6DDA-F547D9AF32C4}"/>
              </a:ext>
            </a:extLst>
          </p:cNvPr>
          <p:cNvCxnSpPr/>
          <p:nvPr/>
        </p:nvCxnSpPr>
        <p:spPr>
          <a:xfrm flipH="1">
            <a:off x="4358160" y="778320"/>
            <a:ext cx="1370160" cy="360"/>
          </a:xfrm>
          <a:prstGeom prst="straightConnector1">
            <a:avLst/>
          </a:prstGeom>
          <a:ln w="28575">
            <a:solidFill>
              <a:srgbClr val="00A5D0"/>
            </a:solidFill>
            <a:round/>
          </a:ln>
        </p:spPr>
      </p:cxnSp>
      <p:sp>
        <p:nvSpPr>
          <p:cNvPr id="222" name="Rettangolo 20">
            <a:extLst>
              <a:ext uri="{FF2B5EF4-FFF2-40B4-BE49-F238E27FC236}">
                <a16:creationId xmlns:a16="http://schemas.microsoft.com/office/drawing/2014/main" id="{8C0089CA-F3B2-0999-E558-9B1F73E80E7A}"/>
              </a:ext>
            </a:extLst>
          </p:cNvPr>
          <p:cNvSpPr/>
          <p:nvPr/>
        </p:nvSpPr>
        <p:spPr>
          <a:xfrm>
            <a:off x="1246680" y="365760"/>
            <a:ext cx="7593480" cy="397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it-IT" sz="2000" b="0" u="none" strike="noStrike" dirty="0">
                <a:solidFill>
                  <a:srgbClr val="28323C"/>
                </a:solidFill>
                <a:effectLst/>
                <a:uFillTx/>
                <a:latin typeface="Lato Light"/>
              </a:rPr>
              <a:t>Conclusioni</a:t>
            </a:r>
            <a:endParaRPr lang="it-IT" sz="2000" b="0" u="none" strike="noStrike" dirty="0">
              <a:solidFill>
                <a:srgbClr val="000000"/>
              </a:solidFill>
              <a:effectLst/>
              <a:uFillTx/>
              <a:latin typeface="Arial"/>
            </a:endParaRPr>
          </a:p>
        </p:txBody>
      </p:sp>
      <p:sp>
        <p:nvSpPr>
          <p:cNvPr id="223" name="CasellaDiTesto 3">
            <a:extLst>
              <a:ext uri="{FF2B5EF4-FFF2-40B4-BE49-F238E27FC236}">
                <a16:creationId xmlns:a16="http://schemas.microsoft.com/office/drawing/2014/main" id="{CD18858D-32A2-1CAE-AC06-A03BECBBACCD}"/>
              </a:ext>
            </a:extLst>
          </p:cNvPr>
          <p:cNvSpPr/>
          <p:nvPr/>
        </p:nvSpPr>
        <p:spPr>
          <a:xfrm>
            <a:off x="1179782" y="1136781"/>
            <a:ext cx="7615800" cy="3328272"/>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noAutofit/>
          </a:bodyPr>
          <a:lstStyle/>
          <a:p>
            <a:pPr algn="just" defTabSz="457200">
              <a:lnSpc>
                <a:spcPct val="100000"/>
              </a:lnSpc>
              <a:spcBef>
                <a:spcPts val="374"/>
              </a:spcBef>
            </a:pPr>
            <a:endParaRPr lang="it-IT" sz="1000" b="0" u="none" strike="noStrike" dirty="0">
              <a:solidFill>
                <a:srgbClr val="000000"/>
              </a:solidFill>
              <a:effectLst/>
              <a:uFillTx/>
              <a:latin typeface="Arial"/>
            </a:endParaRPr>
          </a:p>
          <a:p>
            <a:pPr marL="171360" indent="-171360" algn="just" defTabSz="914400">
              <a:lnSpc>
                <a:spcPct val="100000"/>
              </a:lnSpc>
              <a:spcBef>
                <a:spcPts val="374"/>
              </a:spcBef>
              <a:buClr>
                <a:srgbClr val="00A5D0"/>
              </a:buClr>
              <a:buFont typeface="Wingdings" charset="2"/>
              <a:buChar char=""/>
            </a:pPr>
            <a:r>
              <a:rPr lang="it-IT" sz="1200" dirty="0">
                <a:solidFill>
                  <a:srgbClr val="404040"/>
                </a:solidFill>
                <a:latin typeface="Lato Light"/>
                <a:ea typeface="Verdana"/>
              </a:rPr>
              <a:t>In vista della definizione del Quadro Strategico 2026-2029, le Scriventi auspicano che l'Autorità accolga tempestivamente le istanze rappresentate.</a:t>
            </a:r>
          </a:p>
          <a:p>
            <a:pPr marL="171360" indent="-171360" algn="just" defTabSz="914400">
              <a:lnSpc>
                <a:spcPct val="100000"/>
              </a:lnSpc>
              <a:spcBef>
                <a:spcPts val="374"/>
              </a:spcBef>
              <a:buClr>
                <a:srgbClr val="00A5D0"/>
              </a:buClr>
              <a:buFont typeface="Wingdings" charset="2"/>
              <a:buChar char=""/>
            </a:pPr>
            <a:endParaRPr lang="it-IT" sz="1200" dirty="0">
              <a:solidFill>
                <a:srgbClr val="404040"/>
              </a:solidFill>
              <a:latin typeface="Lato Light"/>
              <a:ea typeface="Verdana"/>
            </a:endParaRPr>
          </a:p>
          <a:p>
            <a:pPr marL="171360" indent="-171360" algn="just" defTabSz="914400">
              <a:lnSpc>
                <a:spcPct val="100000"/>
              </a:lnSpc>
              <a:spcBef>
                <a:spcPts val="374"/>
              </a:spcBef>
              <a:buClr>
                <a:srgbClr val="00A5D0"/>
              </a:buClr>
              <a:buFont typeface="Wingdings" charset="2"/>
              <a:buChar char=""/>
            </a:pPr>
            <a:r>
              <a:rPr lang="it-IT" sz="1200" dirty="0">
                <a:solidFill>
                  <a:srgbClr val="404040"/>
                </a:solidFill>
                <a:latin typeface="Lato Light"/>
                <a:ea typeface="Verdana"/>
              </a:rPr>
              <a:t>Si ribadisce con forza che </a:t>
            </a:r>
            <a:r>
              <a:rPr lang="it-IT" sz="1200" b="1" dirty="0">
                <a:solidFill>
                  <a:srgbClr val="404040"/>
                </a:solidFill>
                <a:latin typeface="Lato Light"/>
                <a:ea typeface="Verdana"/>
              </a:rPr>
              <a:t>la fissazione della frequenza ANNUALE di aggiornamento dei dati di qualità a partire dal 1° gennaio 2027 rappresenta l'intervento IN ASSOLUTO PIÙ URGENTE E IMPRESCINDIBILE per l'intero settore</a:t>
            </a:r>
            <a:r>
              <a:rPr lang="it-IT" sz="1200" dirty="0">
                <a:solidFill>
                  <a:srgbClr val="404040"/>
                </a:solidFill>
                <a:latin typeface="Lato Light"/>
                <a:ea typeface="Verdana"/>
              </a:rPr>
              <a:t>. La scadenza imminente della fase transitoria (prevista per il 31 dicembre 2026) richiede un provvedimento regolatorio immediato: senza una decisione tempestiva di ARERA entro la fine dell'anno corrente, dal 1° gennaio 2027 centinaia di operatori si troverebbero esposti a problemi operativi, all'impossibilità oggettiva di reperire organismi abilitati per le verifiche metriche e al conseguente rischio di pesanti penali.</a:t>
            </a:r>
          </a:p>
          <a:p>
            <a:pPr marL="171360" indent="-171360" algn="just" defTabSz="914400">
              <a:lnSpc>
                <a:spcPct val="100000"/>
              </a:lnSpc>
              <a:spcBef>
                <a:spcPts val="374"/>
              </a:spcBef>
              <a:buClr>
                <a:srgbClr val="00A5D0"/>
              </a:buClr>
              <a:buFont typeface="Wingdings" charset="2"/>
              <a:buChar char=""/>
            </a:pPr>
            <a:endParaRPr lang="it-IT" sz="1200" dirty="0">
              <a:solidFill>
                <a:srgbClr val="404040"/>
              </a:solidFill>
              <a:latin typeface="Lato Light"/>
              <a:ea typeface="Verdana"/>
            </a:endParaRPr>
          </a:p>
          <a:p>
            <a:pPr marL="171360" indent="-171360" algn="just" defTabSz="914400">
              <a:lnSpc>
                <a:spcPct val="100000"/>
              </a:lnSpc>
              <a:spcBef>
                <a:spcPts val="374"/>
              </a:spcBef>
              <a:buClr>
                <a:srgbClr val="00A5D0"/>
              </a:buClr>
              <a:buFont typeface="Wingdings" charset="2"/>
              <a:buChar char=""/>
            </a:pPr>
            <a:r>
              <a:rPr lang="it-IT" sz="1200" dirty="0">
                <a:solidFill>
                  <a:srgbClr val="404040"/>
                </a:solidFill>
                <a:latin typeface="Lato Light"/>
                <a:ea typeface="Verdana"/>
              </a:rPr>
              <a:t>Tale intervento prioritario, unitamente alla </a:t>
            </a:r>
            <a:r>
              <a:rPr lang="it-IT" sz="1200" b="1" dirty="0">
                <a:solidFill>
                  <a:srgbClr val="404040"/>
                </a:solidFill>
                <a:latin typeface="Lato Light"/>
                <a:ea typeface="Verdana"/>
              </a:rPr>
              <a:t>corretta applicazione delle cause esterne di responsabilità</a:t>
            </a:r>
            <a:r>
              <a:rPr lang="it-IT" sz="1200" dirty="0">
                <a:solidFill>
                  <a:srgbClr val="404040"/>
                </a:solidFill>
                <a:latin typeface="Lato Light"/>
                <a:ea typeface="Verdana"/>
              </a:rPr>
              <a:t>, all’articolazione tariffaria del servizio di misura (</a:t>
            </a:r>
            <a:r>
              <a:rPr lang="it-IT" sz="1200" b="1" dirty="0">
                <a:solidFill>
                  <a:srgbClr val="404040"/>
                </a:solidFill>
                <a:latin typeface="Lato Light"/>
                <a:ea typeface="Verdana"/>
              </a:rPr>
              <a:t>corrispettivi di </a:t>
            </a:r>
            <a:r>
              <a:rPr lang="it-IT" sz="1200" b="1" dirty="0" err="1">
                <a:solidFill>
                  <a:srgbClr val="404040"/>
                </a:solidFill>
                <a:latin typeface="Lato Light"/>
                <a:ea typeface="Verdana"/>
              </a:rPr>
              <a:t>metering</a:t>
            </a:r>
            <a:r>
              <a:rPr lang="it-IT" sz="1200" b="1" dirty="0">
                <a:solidFill>
                  <a:srgbClr val="404040"/>
                </a:solidFill>
                <a:latin typeface="Lato Light"/>
                <a:ea typeface="Verdana"/>
              </a:rPr>
              <a:t> </a:t>
            </a:r>
            <a:r>
              <a:rPr lang="it-IT" sz="1200" b="1" dirty="0" err="1">
                <a:solidFill>
                  <a:srgbClr val="404040"/>
                </a:solidFill>
                <a:latin typeface="Lato Light"/>
                <a:ea typeface="Verdana"/>
              </a:rPr>
              <a:t>CM</a:t>
            </a:r>
            <a:r>
              <a:rPr lang="it-IT" sz="1200" b="1" baseline="-25000" dirty="0" err="1">
                <a:solidFill>
                  <a:srgbClr val="404040"/>
                </a:solidFill>
                <a:latin typeface="Lato Light"/>
                <a:ea typeface="Verdana"/>
              </a:rPr>
              <a:t>CF</a:t>
            </a:r>
            <a:r>
              <a:rPr lang="it-IT" sz="1200" b="1" baseline="30000" dirty="0" err="1">
                <a:solidFill>
                  <a:srgbClr val="404040"/>
                </a:solidFill>
                <a:latin typeface="Lato Light"/>
                <a:ea typeface="Verdana"/>
              </a:rPr>
              <a:t>pdr</a:t>
            </a:r>
            <a:r>
              <a:rPr lang="it-IT" sz="1200" dirty="0">
                <a:solidFill>
                  <a:srgbClr val="404040"/>
                </a:solidFill>
                <a:latin typeface="Lato Light"/>
                <a:ea typeface="Verdana"/>
              </a:rPr>
              <a:t>) e alla </a:t>
            </a:r>
            <a:r>
              <a:rPr lang="it-IT" sz="1200" b="1" dirty="0">
                <a:solidFill>
                  <a:srgbClr val="404040"/>
                </a:solidFill>
                <a:latin typeface="Lato Light"/>
                <a:ea typeface="Verdana"/>
              </a:rPr>
              <a:t>netta perimetrazione escludente delle RIU/SDC per gli impianti con un unico CF</a:t>
            </a:r>
            <a:r>
              <a:rPr lang="it-IT" sz="1200" dirty="0">
                <a:solidFill>
                  <a:srgbClr val="404040"/>
                </a:solidFill>
                <a:latin typeface="Lato Light"/>
                <a:ea typeface="Verdana"/>
              </a:rPr>
              <a:t>, costituisce la precondizione essenziale di razionalizzazione e tutela per un comparto già fortemente provato. Tali interventi consentiranno di evitare gravosi e sproporzionati adempimenti gestionali, garantendo la prosecuzione e la sostenibilità del contributo fondamentale fornito dalla rete metano/biometano agli obiettivi di decarbonizzazione del Paese.</a:t>
            </a:r>
            <a:endParaRPr lang="it-IT" sz="1200" b="0" u="none" strike="noStrike" dirty="0">
              <a:solidFill>
                <a:srgbClr val="000000"/>
              </a:solidFill>
              <a:effectLst/>
              <a:uFillTx/>
              <a:latin typeface="Arial"/>
            </a:endParaRPr>
          </a:p>
        </p:txBody>
      </p:sp>
      <p:sp>
        <p:nvSpPr>
          <p:cNvPr id="224" name="PlaceHolder 1">
            <a:extLst>
              <a:ext uri="{FF2B5EF4-FFF2-40B4-BE49-F238E27FC236}">
                <a16:creationId xmlns:a16="http://schemas.microsoft.com/office/drawing/2014/main" id="{4ED06C28-6977-5E2F-E86E-F4EFDF301583}"/>
              </a:ext>
            </a:extLst>
          </p:cNvPr>
          <p:cNvSpPr>
            <a:spLocks noGrp="1"/>
          </p:cNvSpPr>
          <p:nvPr>
            <p:ph type="sldNum" idx="22"/>
          </p:nvPr>
        </p:nvSpPr>
        <p:spPr>
          <a:xfrm>
            <a:off x="8605440" y="4581000"/>
            <a:ext cx="538200" cy="594720"/>
          </a:xfrm>
          <a:prstGeom prst="rect">
            <a:avLst/>
          </a:prstGeom>
          <a:noFill/>
          <a:ln w="0">
            <a:noFill/>
          </a:ln>
        </p:spPr>
        <p:txBody>
          <a:bodyPr lIns="91440" tIns="45720" rIns="91440" bIns="45720" numCol="1" spcCol="0" anchor="t">
            <a:noAutofit/>
          </a:bodyPr>
          <a:lstStyle>
            <a:lvl1pPr indent="0" algn="ctr" defTabSz="457200">
              <a:lnSpc>
                <a:spcPct val="100000"/>
              </a:lnSpc>
              <a:buNone/>
              <a:defRPr lang="it-IT" sz="800" b="0" u="none" strike="noStrike">
                <a:solidFill>
                  <a:schemeClr val="dk1">
                    <a:lumMod val="95000"/>
                    <a:lumOff val="5000"/>
                  </a:schemeClr>
                </a:solidFill>
                <a:effectLst/>
                <a:uFillTx/>
                <a:latin typeface="Lato Light"/>
              </a:defRPr>
            </a:lvl1pPr>
          </a:lstStyle>
          <a:p>
            <a:pPr indent="0" algn="ctr" defTabSz="457200">
              <a:lnSpc>
                <a:spcPct val="100000"/>
              </a:lnSpc>
              <a:buNone/>
            </a:pPr>
            <a:fld id="{2319904F-5891-4F00-A0D8-9196EBC796E5}" type="slidenum">
              <a:rPr lang="it-IT" sz="800" b="0" u="none" strike="noStrike">
                <a:solidFill>
                  <a:schemeClr val="dk1">
                    <a:lumMod val="95000"/>
                    <a:lumOff val="5000"/>
                  </a:schemeClr>
                </a:solidFill>
                <a:effectLst/>
                <a:uFillTx/>
                <a:latin typeface="Lato Light"/>
              </a:rPr>
              <a:t>21</a:t>
            </a:fld>
            <a:endParaRPr lang="it-IT" sz="800" b="0" u="none" strike="noStrike">
              <a:solidFill>
                <a:srgbClr val="000000"/>
              </a:solidFill>
              <a:effectLst/>
              <a:uFillTx/>
              <a:latin typeface="Times New Roman"/>
            </a:endParaRPr>
          </a:p>
        </p:txBody>
      </p:sp>
    </p:spTree>
    <p:extLst>
      <p:ext uri="{BB962C8B-B14F-4D97-AF65-F5344CB8AC3E}">
        <p14:creationId xmlns:p14="http://schemas.microsoft.com/office/powerpoint/2010/main" val="1581361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Rettangolo 2"/>
          <p:cNvSpPr/>
          <p:nvPr/>
        </p:nvSpPr>
        <p:spPr>
          <a:xfrm>
            <a:off x="5159520" y="2354400"/>
            <a:ext cx="3233160" cy="4611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457200">
              <a:lnSpc>
                <a:spcPct val="100000"/>
              </a:lnSpc>
            </a:pPr>
            <a:r>
              <a:rPr lang="it-IT" sz="2400" b="0" u="none" strike="noStrike">
                <a:solidFill>
                  <a:schemeClr val="lt1"/>
                </a:solidFill>
                <a:effectLst/>
                <a:uFillTx/>
                <a:latin typeface="Lato Medium"/>
              </a:rPr>
              <a:t>Grazie per l’attenzione</a:t>
            </a:r>
            <a:endParaRPr lang="it-IT" sz="2400" b="0" u="none" strike="noStrike">
              <a:solidFill>
                <a:srgbClr val="000000"/>
              </a:solidFill>
              <a:effectLst/>
              <a:uFillTx/>
              <a:latin typeface="Arial"/>
            </a:endParaRPr>
          </a:p>
        </p:txBody>
      </p:sp>
    </p:spTree>
  </p:cSld>
  <p:clrMapOvr>
    <a:masterClrMapping/>
  </p:clrMapOvr>
</p:sld>
</file>

<file path=ppt/theme/theme1.xml><?xml version="1.0" encoding="utf-8"?>
<a:theme xmlns:a="http://schemas.openxmlformats.org/drawingml/2006/main" name="Tema di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tint val="100000"/>
                <a:shade val="100000"/>
              </a:schemeClr>
            </a:gs>
            <a:gs pos="100000">
              <a:schemeClr val="phClr">
                <a:tint val="50000"/>
                <a:shade val="100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C53CF037B9B22409561AECD0B9B6DCD" ma:contentTypeVersion="21" ma:contentTypeDescription="Creare un nuovo documento." ma:contentTypeScope="" ma:versionID="4d1dc22056eb844b37b853a383d8893f">
  <xsd:schema xmlns:xsd="http://www.w3.org/2001/XMLSchema" xmlns:xs="http://www.w3.org/2001/XMLSchema" xmlns:p="http://schemas.microsoft.com/office/2006/metadata/properties" xmlns:ns2="99c1206e-fcfc-4043-aa7b-ec60efcc87ad" xmlns:ns3="626a9895-1091-4fe7-b8bd-df85501164fb" targetNamespace="http://schemas.microsoft.com/office/2006/metadata/properties" ma:root="true" ma:fieldsID="1e6b023a34c3cf12d75d88315c5fd011" ns2:_="" ns3:_="">
    <xsd:import namespace="99c1206e-fcfc-4043-aa7b-ec60efcc87ad"/>
    <xsd:import namespace="626a9895-1091-4fe7-b8bd-df85501164fb"/>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c1206e-fcfc-4043-aa7b-ec60efcc87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Length (seconds)"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Tag immagine" ma:readOnly="false" ma:fieldId="{5cf76f15-5ced-4ddc-b409-7134ff3c332f}" ma:taxonomyMulti="true" ma:sspId="a80affac-8c33-4d97-bb50-84f6a7cdd8b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6a9895-1091-4fe7-b8bd-df85501164fb" elementFormDefault="qualified">
    <xsd:import namespace="http://schemas.microsoft.com/office/2006/documentManagement/types"/>
    <xsd:import namespace="http://schemas.microsoft.com/office/infopath/2007/PartnerControls"/>
    <xsd:element name="SharedWithUsers" ma:index="18"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Condiviso con dettagli" ma:internalName="SharedWithDetails" ma:readOnly="true">
      <xsd:simpleType>
        <xsd:restriction base="dms:Note">
          <xsd:maxLength value="255"/>
        </xsd:restriction>
      </xsd:simpleType>
    </xsd:element>
    <xsd:element name="TaxCatchAll" ma:index="21" nillable="true" ma:displayName="Taxonomy Catch All Column" ma:hidden="true" ma:list="{e5fcb1d9-380a-4b03-a7e2-085d48f64f88}" ma:internalName="TaxCatchAll" ma:showField="CatchAllData" ma:web="626a9895-1091-4fe7-b8bd-df85501164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26a9895-1091-4fe7-b8bd-df85501164fb" xsi:nil="true"/>
    <lcf76f155ced4ddcb4097134ff3c332f xmlns="99c1206e-fcfc-4043-aa7b-ec60efcc87a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AC88021-E695-4DBC-8D67-C39F27969DAC}"/>
</file>

<file path=customXml/itemProps2.xml><?xml version="1.0" encoding="utf-8"?>
<ds:datastoreItem xmlns:ds="http://schemas.openxmlformats.org/officeDocument/2006/customXml" ds:itemID="{82F85289-5FD4-4BC2-94FB-A22F31637B2F}"/>
</file>

<file path=customXml/itemProps3.xml><?xml version="1.0" encoding="utf-8"?>
<ds:datastoreItem xmlns:ds="http://schemas.openxmlformats.org/officeDocument/2006/customXml" ds:itemID="{277EDB59-8B6B-426B-973E-371F88922EDE}"/>
</file>

<file path=docProps/app.xml><?xml version="1.0" encoding="utf-8"?>
<Properties xmlns="http://schemas.openxmlformats.org/officeDocument/2006/extended-properties" xmlns:vt="http://schemas.openxmlformats.org/officeDocument/2006/docPropsVTypes">
  <Template/>
  <TotalTime>4096</TotalTime>
  <Words>2707</Words>
  <Application>Microsoft Office PowerPoint</Application>
  <PresentationFormat>Presentazione su schermo (16:9)</PresentationFormat>
  <Paragraphs>275</Paragraphs>
  <Slides>22</Slides>
  <Notes>0</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22</vt:i4>
      </vt:variant>
    </vt:vector>
  </HeadingPairs>
  <TitlesOfParts>
    <vt:vector size="34" baseType="lpstr">
      <vt:lpstr>Arial</vt:lpstr>
      <vt:lpstr>Calibri</vt:lpstr>
      <vt:lpstr>Cambria</vt:lpstr>
      <vt:lpstr>Lato Black</vt:lpstr>
      <vt:lpstr>Lato Heavy</vt:lpstr>
      <vt:lpstr>Lato Light</vt:lpstr>
      <vt:lpstr>Lato Medium</vt:lpstr>
      <vt:lpstr>Lato Regular</vt:lpstr>
      <vt:lpstr>Symbol</vt:lpstr>
      <vt:lpstr>Times New Roman</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OI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subject/>
  <dc:creator>M R</dc:creator>
  <dc:description/>
  <cp:lastModifiedBy>Federmetano-MPM</cp:lastModifiedBy>
  <cp:revision>145</cp:revision>
  <dcterms:created xsi:type="dcterms:W3CDTF">2018-02-12T16:35:43Z</dcterms:created>
  <dcterms:modified xsi:type="dcterms:W3CDTF">2026-09-10T12:43:32Z</dcterms:modified>
  <dc:language>it-IT</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Presentazione su schermo (16:9)</vt:lpwstr>
  </property>
  <property fmtid="{D5CDD505-2E9C-101B-9397-08002B2CF9AE}" pid="3" name="Slides">
    <vt:i4>32</vt:i4>
  </property>
  <property fmtid="{D5CDD505-2E9C-101B-9397-08002B2CF9AE}" pid="4" name="ContentTypeId">
    <vt:lpwstr>0x0101005C53CF037B9B22409561AECD0B9B6DCD</vt:lpwstr>
  </property>
</Properties>
</file>